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</p:sldIdLst>
  <p:sldSz cy="6858000" cx="9144000"/>
  <p:notesSz cx="7019925" cy="93059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2" name="Stephan Mend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 dt="2017-04-03T16:26:43.282">
    <p:pos x="6000" y="0"/>
    <p:text>User Stories werden erst später bewertet -&gt; noch keine Story Points auf den Karten, kein [1](1)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2" dt="2017-04-03T16:46:48.478">
    <p:pos x="6000" y="0"/>
    <p:text>Checkliste "Entwicklung" wird erst während des Sprints erstellt / gefüllt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3041967" cy="4652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976332" y="0"/>
            <a:ext cx="3041967" cy="4652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84275" y="698500"/>
            <a:ext cx="4651374" cy="34893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701993" y="4420314"/>
            <a:ext cx="5615939" cy="4187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839014"/>
            <a:ext cx="3041967" cy="46529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976332" y="8839014"/>
            <a:ext cx="3041967" cy="465295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rIns="93275" tIns="4662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147.172.96.36/" TargetMode="External"/><Relationship Id="rId3" Type="http://schemas.openxmlformats.org/officeDocument/2006/relationships/hyperlink" Target="http://147.172.96.42/" TargetMode="Externa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idx="1" type="body"/>
          </p:nvPr>
        </p:nvSpPr>
        <p:spPr>
          <a:xfrm>
            <a:off x="701993" y="4420314"/>
            <a:ext cx="5615939" cy="418766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38"/>
          <p:cNvSpPr/>
          <p:nvPr>
            <p:ph idx="2" type="sldImg"/>
          </p:nvPr>
        </p:nvSpPr>
        <p:spPr>
          <a:xfrm>
            <a:off x="1184275" y="698500"/>
            <a:ext cx="4651374" cy="34893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/>
              <a:t>Slack Verbesserungsmaßnahme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e-DE"/>
              <a:t>(einzelne Folien vlt.)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-DE"/>
              <a:t>Slack/Skype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-DE"/>
              <a:t>Google Spreadsheet (Daily, Reporting, Messen, Steuern)</a:t>
            </a:r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701993" y="4420314"/>
            <a:ext cx="5615939" cy="418766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>
            <p:ph idx="2" type="sldImg"/>
          </p:nvPr>
        </p:nvSpPr>
        <p:spPr>
          <a:xfrm>
            <a:off x="1184275" y="698500"/>
            <a:ext cx="4651374" cy="34893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701993" y="4420314"/>
            <a:ext cx="5615939" cy="418766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>
            <p:ph idx="2" type="sldImg"/>
          </p:nvPr>
        </p:nvSpPr>
        <p:spPr>
          <a:xfrm>
            <a:off x="1184275" y="698500"/>
            <a:ext cx="4651374" cy="34893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701993" y="4420314"/>
            <a:ext cx="5615939" cy="418766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/>
              <a:t>Aufteilung in atomare User Stories → Anforderung aus Retrospektive</a:t>
            </a:r>
          </a:p>
        </p:txBody>
      </p:sp>
      <p:sp>
        <p:nvSpPr>
          <p:cNvPr id="181" name="Shape 181"/>
          <p:cNvSpPr/>
          <p:nvPr>
            <p:ph idx="2" type="sldImg"/>
          </p:nvPr>
        </p:nvSpPr>
        <p:spPr>
          <a:xfrm>
            <a:off x="1184275" y="698500"/>
            <a:ext cx="4651374" cy="34893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701993" y="4420314"/>
            <a:ext cx="5615939" cy="418766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1184275" y="698500"/>
            <a:ext cx="4651374" cy="34893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body"/>
          </p:nvPr>
        </p:nvSpPr>
        <p:spPr>
          <a:xfrm>
            <a:off x="701993" y="4420314"/>
            <a:ext cx="5615939" cy="418766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/>
              <a:t>Aktivitätsdiagramme → </a:t>
            </a:r>
            <a:r>
              <a:rPr lang="de-DE"/>
              <a:t>aus Retrospektive entstanden, um Ablauf besser nachzuvollziehen</a:t>
            </a:r>
          </a:p>
        </p:txBody>
      </p:sp>
      <p:sp>
        <p:nvSpPr>
          <p:cNvPr id="201" name="Shape 201"/>
          <p:cNvSpPr/>
          <p:nvPr>
            <p:ph idx="2" type="sldImg"/>
          </p:nvPr>
        </p:nvSpPr>
        <p:spPr>
          <a:xfrm>
            <a:off x="1184275" y="698500"/>
            <a:ext cx="4651374" cy="34893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701993" y="4420314"/>
            <a:ext cx="5615939" cy="418766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/>
              <a:t>Alle 3 aus Retrospektive entstanden</a:t>
            </a:r>
          </a:p>
        </p:txBody>
      </p:sp>
      <p:sp>
        <p:nvSpPr>
          <p:cNvPr id="211" name="Shape 211"/>
          <p:cNvSpPr/>
          <p:nvPr>
            <p:ph idx="2" type="sldImg"/>
          </p:nvPr>
        </p:nvSpPr>
        <p:spPr>
          <a:xfrm>
            <a:off x="1184275" y="698500"/>
            <a:ext cx="4651374" cy="34893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" type="body"/>
          </p:nvPr>
        </p:nvSpPr>
        <p:spPr>
          <a:xfrm>
            <a:off x="701993" y="4420314"/>
            <a:ext cx="5615939" cy="418766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/>
          <p:nvPr>
            <p:ph idx="2" type="sldImg"/>
          </p:nvPr>
        </p:nvSpPr>
        <p:spPr>
          <a:xfrm>
            <a:off x="1184275" y="698500"/>
            <a:ext cx="4651374" cy="34893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701993" y="4420314"/>
            <a:ext cx="5615939" cy="418766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1184275" y="698500"/>
            <a:ext cx="4651374" cy="34893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701993" y="4420314"/>
            <a:ext cx="5615939" cy="418766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1184275" y="698500"/>
            <a:ext cx="4651374" cy="34893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701993" y="4420314"/>
            <a:ext cx="5615939" cy="418766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" name="Shape 45"/>
          <p:cNvSpPr/>
          <p:nvPr>
            <p:ph idx="2" type="sldImg"/>
          </p:nvPr>
        </p:nvSpPr>
        <p:spPr>
          <a:xfrm>
            <a:off x="1184275" y="698500"/>
            <a:ext cx="4651374" cy="34893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701993" y="4420314"/>
            <a:ext cx="5615939" cy="418766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/>
          <p:nvPr>
            <p:ph idx="2" type="sldImg"/>
          </p:nvPr>
        </p:nvSpPr>
        <p:spPr>
          <a:xfrm>
            <a:off x="1184275" y="698500"/>
            <a:ext cx="4651374" cy="34893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" type="body"/>
          </p:nvPr>
        </p:nvSpPr>
        <p:spPr>
          <a:xfrm>
            <a:off x="701993" y="4420314"/>
            <a:ext cx="5615939" cy="418766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>
            <p:ph idx="2" type="sldImg"/>
          </p:nvPr>
        </p:nvSpPr>
        <p:spPr>
          <a:xfrm>
            <a:off x="1184275" y="698500"/>
            <a:ext cx="4651374" cy="34893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Entwicklung Messen des Fortschritts -&gt; Aufwandsschätzung</a:t>
            </a:r>
          </a:p>
          <a:p>
            <a:pPr lvl="0" rtl="0">
              <a:spcBef>
                <a:spcPts val="0"/>
              </a:spcBef>
              <a:buNone/>
            </a:pPr>
            <a:r>
              <a:rPr lang="de-DE"/>
              <a:t>Methode Planungspoker (verteilt: PlanITpoker)</a:t>
            </a:r>
          </a:p>
          <a:p>
            <a:pPr lvl="0" rtl="0">
              <a:spcBef>
                <a:spcPts val="0"/>
              </a:spcBef>
              <a:buNone/>
            </a:pPr>
            <a:r>
              <a:rPr lang="de-DE"/>
              <a:t>Ziel: gemeinsam auf Aufwand einigen (-&gt; relative StoryPoints, statt Stunden)</a:t>
            </a:r>
          </a:p>
          <a:p>
            <a:pPr lvl="0" rtl="0">
              <a:spcBef>
                <a:spcPts val="0"/>
              </a:spcBef>
              <a:buNone/>
            </a:pPr>
            <a:r>
              <a:rPr lang="de-DE"/>
              <a:t>Alle Projektrollen beteiligt (Entwickler, Alex -Moderator / Planung, Julien - PHP/Drupal Experte, jeweiliges Konzeptteam)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-DE"/>
              <a:t>Ablauf Planungspoker (US vorgestellt, anonym geschätzt, Schätzung erläutern und diskutieren, von vorne bis Konsens)</a:t>
            </a:r>
          </a:p>
          <a:p>
            <a:pPr lvl="0" rtl="0">
              <a:spcBef>
                <a:spcPts val="0"/>
              </a:spcBef>
              <a:buNone/>
            </a:pPr>
            <a:r>
              <a:rPr lang="de-DE"/>
              <a:t>Ergebnisse protokolliert und im Trello an die User Stories angehängt</a:t>
            </a:r>
          </a:p>
        </p:txBody>
      </p:sp>
      <p:sp>
        <p:nvSpPr>
          <p:cNvPr id="266" name="Shape 266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/>
              <a:t>US soweit fertig -&gt; Richtung konkrete Umsetzung</a:t>
            </a:r>
          </a:p>
          <a:p>
            <a:pPr lvl="0">
              <a:spcBef>
                <a:spcPts val="0"/>
              </a:spcBef>
              <a:buNone/>
            </a:pPr>
            <a:r>
              <a:rPr lang="de-DE"/>
              <a:t>Organisation der Entwicklung</a:t>
            </a:r>
          </a:p>
          <a:p>
            <a:pPr lvl="0">
              <a:spcBef>
                <a:spcPts val="0"/>
              </a:spcBef>
              <a:buNone/>
            </a:pPr>
            <a:r>
              <a:rPr lang="de-DE"/>
              <a:t>wöchentliche Treffen, fester Termin, D016 reserviert (zusammen </a:t>
            </a:r>
            <a:r>
              <a:rPr lang="de-DE"/>
              <a:t>entwickeln</a:t>
            </a:r>
            <a:r>
              <a:rPr lang="de-DE"/>
              <a:t>, planen, Problemlösung,...)</a:t>
            </a:r>
          </a:p>
          <a:p>
            <a:pPr lvl="0" rtl="0">
              <a:spcBef>
                <a:spcPts val="0"/>
              </a:spcBef>
              <a:buNone/>
            </a:pPr>
            <a:r>
              <a:rPr lang="de-DE"/>
              <a:t>“Sprechzeit” ITKataster, Gruppe, Julien -&gt; mind. 1 Entwickler vor Ort, Rest Skype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e-DE"/>
              <a:t>Welche Daten messen für </a:t>
            </a:r>
            <a:r>
              <a:rPr lang="de-DE"/>
              <a:t>Fortschritt überwachen, steuern, Reporting (GoogleDocs)</a:t>
            </a:r>
          </a:p>
          <a:p>
            <a:pPr lvl="0" rtl="0">
              <a:spcBef>
                <a:spcPts val="0"/>
              </a:spcBef>
              <a:buNone/>
            </a:pPr>
            <a:r>
              <a:rPr lang="de-DE"/>
              <a:t>da eh Daily Scrum, alle Daten auf Tagesbasis</a:t>
            </a:r>
          </a:p>
          <a:p>
            <a:pPr lvl="0" rtl="0">
              <a:spcBef>
                <a:spcPts val="0"/>
              </a:spcBef>
              <a:buNone/>
            </a:pPr>
            <a:r>
              <a:rPr lang="de-DE"/>
              <a:t>Kumuliertes Flussdiagramm - Visualisierung Projektfortschritt, Aufwand </a:t>
            </a:r>
          </a:p>
          <a:p>
            <a:pPr lvl="0" rtl="0">
              <a:spcBef>
                <a:spcPts val="0"/>
              </a:spcBef>
              <a:buNone/>
            </a:pPr>
            <a:r>
              <a:rPr lang="de-DE"/>
              <a:t>Weitere Diagramme im Laufe der Präsentation. Burndown-Chart Sprintplanung -&gt; </a:t>
            </a:r>
          </a:p>
        </p:txBody>
      </p:sp>
      <p:sp>
        <p:nvSpPr>
          <p:cNvPr id="281" name="Shape 281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-DE"/>
              <a:t>BC: Fortschrittskontrolle (bessere Aufwandsschätzung / Kontrolle über Sprintplanung, P.optimierung)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-DE"/>
              <a:t>SP0: Entwicklungsumgebung, Git, Solr, Server for Continuous Deployment integriert, </a:t>
            </a:r>
            <a:r>
              <a:rPr lang="de-DE"/>
              <a:t>Einarbeitung Drupal/PHP, </a:t>
            </a:r>
            <a:r>
              <a:rPr lang="de-DE"/>
              <a:t>Prototyp (Düsseldorf)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-DE"/>
              <a:t>SP1: 23/31 Story Points (grüner/blauer Balken) → SP2: entgegenwirken, eingependelt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de-DE"/>
              <a:t>gute Schätzung, durch monatelange Einarbeitung (Vorwissen angeeignet)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-DE"/>
              <a:t>bis SP7: Hauptentwicklungsphase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-DE"/>
              <a:t>SP7: US not ready, dynamisches Aufnehmen, Module IT-Kataster integriert/ Module an IT-K geliefert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-DE"/>
              <a:t>ab SP8: SP-Ziel reduziert (VL, Prios), Break, Endspurt (2 Einbrüche)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-DE"/>
              <a:t>SP11: ab 01.02. Entw.-stop → Evaluationsvorbereitung, Usability-Tests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-DE"/>
              <a:t>SPX: Dokumentation, CR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-DE"/>
              <a:t>Product Backlog: US (Stagnation), Prognose → Prio (durch Retro entstanden)</a:t>
            </a:r>
          </a:p>
        </p:txBody>
      </p:sp>
      <p:sp>
        <p:nvSpPr>
          <p:cNvPr id="299" name="Shape 299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e-DE"/>
              <a:t>Aufnahme Sprint Backlog → In Progress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e-DE"/>
              <a:t>Definierte Regeln nach Retro</a:t>
            </a:r>
          </a:p>
        </p:txBody>
      </p:sp>
      <p:sp>
        <p:nvSpPr>
          <p:cNvPr id="316" name="Shape 316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•"/>
            </a:pPr>
            <a:r>
              <a:rPr lang="de-DE"/>
              <a:t>Checkliste Entwicklung (Was ist geplant?) → Zerlegung in Teilaufgaben</a:t>
            </a:r>
          </a:p>
          <a:p>
            <a:pPr indent="-228600" lvl="0" marL="457200" rtl="0">
              <a:spcBef>
                <a:spcPts val="0"/>
              </a:spcBef>
              <a:buChar char="•"/>
            </a:pPr>
            <a:r>
              <a:rPr lang="de-DE"/>
              <a:t>Status Quo / ToDo’s (für andere Entwickler einsehbar, Kommunikation)</a:t>
            </a:r>
          </a:p>
          <a:p>
            <a:pPr indent="-228600" lvl="0" marL="457200" rtl="0">
              <a:spcBef>
                <a:spcPts val="0"/>
              </a:spcBef>
              <a:buChar char="•"/>
            </a:pPr>
            <a:r>
              <a:rPr lang="de-DE"/>
              <a:t>Wie wurde etwas gelöst? (notiert)</a:t>
            </a:r>
          </a:p>
        </p:txBody>
      </p:sp>
      <p:sp>
        <p:nvSpPr>
          <p:cNvPr id="332" name="Shape 332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Konstantin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de-DE"/>
              <a:t>Pair Programming -&gt; pair programming matrix -&gt; Erklärung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b="1" lang="de-DE"/>
              <a:t>möglichst häufige Commits -&gt; GitHub Punch Card -&gt; Erklärung (siehe Dienstag)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de-DE"/>
              <a:t>andere Entwickler können Aufgabenteile übernehmen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de-DE"/>
              <a:t>kein Datenverlust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de-DE"/>
              <a:t>wenig Mergeaufwand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b="1" lang="de-DE"/>
              <a:t>Drupal Coding Standards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de-DE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bestimmten vorgegebenen Regeln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de-DE"/>
              <a:t>Gewährleistung der Softwarequalität, Verständlichkeit, Wartbarkeit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de-DE"/>
              <a:t>Comment Standards, File Templates (readme.txt) PhpStorm, Best Practices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de-DE"/>
              <a:t>Code / Kommentare in englisch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b="1" lang="de-DE"/>
              <a:t>Spalte Aktiv (aus Prozessverbesserung), WIP max. 1</a:t>
            </a:r>
          </a:p>
        </p:txBody>
      </p:sp>
      <p:sp>
        <p:nvSpPr>
          <p:cNvPr id="344" name="Shape 344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Konstantin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de-DE"/>
              <a:t>interne Tests: Entwickler haben selbst getestet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de-DE"/>
              <a:t>verschiedene Browser / OS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de-DE"/>
              <a:t>Funktionalität der Neuentwicklung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de-DE"/>
              <a:t>Codequalität PhpStorm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de-DE"/>
              <a:t>Drupal CodeReview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de-DE"/>
              <a:t>interne Tests: CRs und QS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de-DE"/>
              <a:t>Live-Server Tests (Continuous Integration / Delivery / Deployment)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de-DE"/>
              <a:t>continuous integration = </a:t>
            </a:r>
            <a:r>
              <a:rPr lang="de-DE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fortlaufenden Zusammenfügens von Komponenten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de-DE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GitHub commit -&gt; Live-Server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de-DE"/>
              <a:t>üblicherweise Gesamt Build &amp; automatisierte Tests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de-DE"/>
              <a:t>Testserver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de-DE"/>
              <a:t>permanenter Zugriff für Product Owner / Konzeptionsteams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b="1" lang="de-DE"/>
              <a:t>US In Progress -&gt; Test</a:t>
            </a:r>
            <a:r>
              <a:rPr lang="de-DE"/>
              <a:t> 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de-DE"/>
              <a:t>Regel: Alle Items der Checkliste “Entwicklung” abgeschlossen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de-DE"/>
              <a:t>Checkliste = Orientierung an Akzeptanzkriterien der Konzeptionsteams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de-DE"/>
              <a:t>definierte Regeln: Entwickler dürfen nur in Test verschieben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de-DE"/>
              <a:t>Konzeptionsteam verschieben nach der QS in Done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de-DE"/>
              <a:t>Issue-Trend-Chart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de-DE"/>
              <a:t>Überleitung: Entwickler haben getestet und geben an das Konzeptionsteam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idx="1" type="body"/>
          </p:nvPr>
        </p:nvSpPr>
        <p:spPr>
          <a:xfrm>
            <a:off x="701993" y="4420314"/>
            <a:ext cx="5615939" cy="418766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>
            <p:ph idx="2" type="sldImg"/>
          </p:nvPr>
        </p:nvSpPr>
        <p:spPr>
          <a:xfrm>
            <a:off x="1184275" y="698500"/>
            <a:ext cx="4651374" cy="34893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/>
              <a:t>Rahmenstruktur (Beispiele): Trello-Board, Kontaktliste</a:t>
            </a:r>
          </a:p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body"/>
          </p:nvPr>
        </p:nvSpPr>
        <p:spPr>
          <a:xfrm>
            <a:off x="701993" y="4420314"/>
            <a:ext cx="5615939" cy="418766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>
            <p:ph idx="2" type="sldImg"/>
          </p:nvPr>
        </p:nvSpPr>
        <p:spPr>
          <a:xfrm>
            <a:off x="1184275" y="698500"/>
            <a:ext cx="4651374" cy="34893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idx="1" type="body"/>
          </p:nvPr>
        </p:nvSpPr>
        <p:spPr>
          <a:xfrm>
            <a:off x="701993" y="4420314"/>
            <a:ext cx="5615939" cy="418766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/>
          <p:nvPr>
            <p:ph idx="2" type="sldImg"/>
          </p:nvPr>
        </p:nvSpPr>
        <p:spPr>
          <a:xfrm>
            <a:off x="1184275" y="698500"/>
            <a:ext cx="4651374" cy="34893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idx="1" type="body"/>
          </p:nvPr>
        </p:nvSpPr>
        <p:spPr>
          <a:xfrm>
            <a:off x="701993" y="4420314"/>
            <a:ext cx="5615939" cy="418766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/>
          <p:nvPr>
            <p:ph idx="2" type="sldImg"/>
          </p:nvPr>
        </p:nvSpPr>
        <p:spPr>
          <a:xfrm>
            <a:off x="1184275" y="698500"/>
            <a:ext cx="4651374" cy="34893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idx="1" type="body"/>
          </p:nvPr>
        </p:nvSpPr>
        <p:spPr>
          <a:xfrm>
            <a:off x="701993" y="4420314"/>
            <a:ext cx="5615939" cy="418766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>
            <p:ph idx="2" type="sldImg"/>
          </p:nvPr>
        </p:nvSpPr>
        <p:spPr>
          <a:xfrm>
            <a:off x="1184275" y="698500"/>
            <a:ext cx="4651374" cy="34893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viergeteilte Suche: Volltextsuche, Inhaltstypensuche, morphologische Suche, publikationsbezogene Suche</a:t>
            </a:r>
          </a:p>
        </p:txBody>
      </p:sp>
      <p:sp>
        <p:nvSpPr>
          <p:cNvPr id="482" name="Shape 482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Volltextsuche: Suchgrammatik</a:t>
            </a:r>
          </a:p>
        </p:txBody>
      </p:sp>
      <p:sp>
        <p:nvSpPr>
          <p:cNvPr id="490" name="Shape 490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Volltextsuche: Suchgrammatik</a:t>
            </a:r>
          </a:p>
        </p:txBody>
      </p:sp>
      <p:sp>
        <p:nvSpPr>
          <p:cNvPr id="498" name="Shape 498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Volltextsuche: Suchgrammatik</a:t>
            </a:r>
          </a:p>
        </p:txBody>
      </p:sp>
      <p:sp>
        <p:nvSpPr>
          <p:cNvPr id="506" name="Shape 506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Volltextsuche: Suchgrammatik</a:t>
            </a:r>
          </a:p>
        </p:txBody>
      </p:sp>
      <p:sp>
        <p:nvSpPr>
          <p:cNvPr id="514" name="Shape 514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Volltextsuche: Suchgrammatik</a:t>
            </a:r>
          </a:p>
        </p:txBody>
      </p:sp>
      <p:sp>
        <p:nvSpPr>
          <p:cNvPr id="522" name="Shape 522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Volltextsuche: Suchgrammatik</a:t>
            </a:r>
          </a:p>
        </p:txBody>
      </p:sp>
      <p:sp>
        <p:nvSpPr>
          <p:cNvPr id="530" name="Shape 530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6" name="Shape 546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5" name="Shape 565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4" name="Shape 574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2" name="Shape 582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0" name="Shape 590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Shape 606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7" name="Shape 607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Shape 614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3" name="Shape 623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1" name="Shape 631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Shape 638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9" name="Shape 639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7" name="Shape 647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Shape 654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5" name="Shape 655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·Was gibt es für Möglichkeiten der Usability Tests, wie wurden die Tests im Labor organisiert, Zusammensetzung der Testpersonen (Studenten/wissenschaftliche Mitarbeiter), methodisches Vorgehen</a:t>
            </a:r>
          </a:p>
          <a:p>
            <a:pPr indent="-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Screenshot von der Umgebung während des Tests?</a:t>
            </a:r>
          </a:p>
          <a:p>
            <a:pPr indent="-298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8" name="Shape 668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6" name="Shape 676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3" name="Shape 683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0" name="Shape 690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e-DE"/>
              <a:t>Darauf geachtet, dass alles gut dokumentiert ist, damit es auch von anderen Entwicklern weiterentwickelt werden kann. Nur Open Source Ressourcen eingesetzt, Quellcode auf Englisch,... .</a:t>
            </a:r>
          </a:p>
          <a:p>
            <a:pPr lvl="0">
              <a:spcBef>
                <a:spcPts val="0"/>
              </a:spcBef>
              <a:buNone/>
            </a:pPr>
            <a:r>
              <a:rPr lang="de-DE"/>
              <a:t>Entwickelte Module auch über das InDeKo-Projekt hinaus wiederverwendbar, da Implementierung so dynamisch wie möglich umgesetzt wurde.</a:t>
            </a:r>
          </a:p>
          <a:p>
            <a:pPr lvl="0" rtl="0">
              <a:spcBef>
                <a:spcPts val="0"/>
              </a:spcBef>
              <a:buNone/>
            </a:pPr>
            <a:r>
              <a:rPr lang="de-DE"/>
              <a:t>Mehrsprachig Englisch / Deutsch</a:t>
            </a:r>
          </a:p>
        </p:txBody>
      </p:sp>
      <p:sp>
        <p:nvSpPr>
          <p:cNvPr id="697" name="Shape 697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701993" y="4420314"/>
            <a:ext cx="5615939" cy="418766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/>
              <a:t>Statusrunden über Internet → </a:t>
            </a:r>
            <a:r>
              <a:rPr lang="de-DE"/>
              <a:t>Adobe  Connect → schlechter Verbindung → Umstieg auf Skype</a:t>
            </a:r>
          </a:p>
          <a:p>
            <a:pPr lvl="0">
              <a:spcBef>
                <a:spcPts val="0"/>
              </a:spcBef>
              <a:buNone/>
            </a:pPr>
            <a:r>
              <a:rPr lang="de-DE"/>
              <a:t>Whatsapp → Daily Scrum</a:t>
            </a:r>
          </a:p>
          <a:p>
            <a:pPr lvl="0">
              <a:spcBef>
                <a:spcPts val="0"/>
              </a:spcBef>
              <a:buNone/>
            </a:pPr>
            <a:r>
              <a:rPr lang="de-DE"/>
              <a:t>Doodle → Terminabsprache</a:t>
            </a:r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x="1184275" y="698500"/>
            <a:ext cx="4651374" cy="34893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7" name="Shape 707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5" name="Shape 715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/>
          <p:nvPr>
            <p:ph idx="1" type="body"/>
          </p:nvPr>
        </p:nvSpPr>
        <p:spPr>
          <a:xfrm>
            <a:off x="701993" y="4420314"/>
            <a:ext cx="5615939" cy="4187666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/>
              <a:t>Personen: geogr. und zeitl. Verortung, FE beanstanden</a:t>
            </a:r>
          </a:p>
        </p:txBody>
      </p:sp>
      <p:sp>
        <p:nvSpPr>
          <p:cNvPr id="723" name="Shape 723"/>
          <p:cNvSpPr/>
          <p:nvPr>
            <p:ph idx="2" type="sldImg"/>
          </p:nvPr>
        </p:nvSpPr>
        <p:spPr>
          <a:xfrm>
            <a:off x="1184275" y="698500"/>
            <a:ext cx="4651374" cy="34893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/>
              <a:t>Danke blabla, für Fragen stehen wir noch zur Verfügung blabla,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e-DE"/>
              <a:t>Verweis auf Juliens Showcase-Server (</a:t>
            </a:r>
            <a:r>
              <a:rPr lang="de-DE" u="sng">
                <a:solidFill>
                  <a:schemeClr val="hlink"/>
                </a:solidFill>
                <a:hlinkClick r:id="rId2"/>
              </a:rPr>
              <a:t>http://147.172.96.36/</a:t>
            </a:r>
            <a:r>
              <a:rPr lang="de-DE"/>
              <a:t>) / unseren Test-Server (</a:t>
            </a:r>
            <a:r>
              <a:rPr lang="de-DE" u="sng">
                <a:solidFill>
                  <a:schemeClr val="hlink"/>
                </a:solidFill>
                <a:hlinkClick r:id="rId3"/>
              </a:rPr>
              <a:t>http://147.172.96.42/</a:t>
            </a:r>
            <a:r>
              <a:rPr lang="de-DE"/>
              <a:t> Uni-only) für Interessierte, die selbst herumklicken wollen</a:t>
            </a:r>
          </a:p>
        </p:txBody>
      </p:sp>
      <p:sp>
        <p:nvSpPr>
          <p:cNvPr id="731" name="Shape 731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Shape 741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2" name="Shape 742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1" name="Shape 751"/>
          <p:cNvSpPr txBox="1"/>
          <p:nvPr>
            <p:ph idx="12" type="sldNum"/>
          </p:nvPr>
        </p:nvSpPr>
        <p:spPr>
          <a:xfrm>
            <a:off x="3976332" y="8839014"/>
            <a:ext cx="3042000" cy="465300"/>
          </a:xfrm>
          <a:prstGeom prst="rect">
            <a:avLst/>
          </a:prstGeom>
        </p:spPr>
        <p:txBody>
          <a:bodyPr anchorCtr="0" anchor="b" bIns="46625" lIns="93275" rIns="93275" tIns="466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•"/>
            </a:pPr>
            <a:r>
              <a:rPr lang="de-DE"/>
              <a:t>609 KM</a:t>
            </a:r>
          </a:p>
          <a:p>
            <a:pPr indent="-228600" lvl="0" marL="457200" rtl="0">
              <a:spcBef>
                <a:spcPts val="0"/>
              </a:spcBef>
              <a:buChar char="•"/>
            </a:pPr>
            <a:r>
              <a:rPr lang="de-DE"/>
              <a:t>5:34 Stunden mit dem Auto</a:t>
            </a:r>
          </a:p>
        </p:txBody>
      </p:sp>
      <p:sp>
        <p:nvSpPr>
          <p:cNvPr id="106" name="Shape 106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701993" y="4420314"/>
            <a:ext cx="5616000" cy="41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•"/>
            </a:pPr>
            <a:r>
              <a:rPr lang="de-DE"/>
              <a:t>Versionskontrolle (git)</a:t>
            </a:r>
          </a:p>
          <a:p>
            <a:pPr indent="-228600" lvl="0" marL="457200" rtl="0">
              <a:spcBef>
                <a:spcPts val="0"/>
              </a:spcBef>
              <a:buChar char="•"/>
            </a:pPr>
            <a:r>
              <a:rPr lang="de-DE"/>
              <a:t>Cloud9 (vorher geteilter Bildschirm Skype/Teamviewer)</a:t>
            </a:r>
          </a:p>
          <a:p>
            <a:pPr indent="-228600" lvl="0" marL="457200" rtl="0">
              <a:spcBef>
                <a:spcPts val="0"/>
              </a:spcBef>
              <a:buChar char="•"/>
            </a:pPr>
            <a:r>
              <a:rPr lang="de-DE"/>
              <a:t>Trello (nur auflisten, später entw checkliste)</a:t>
            </a:r>
          </a:p>
          <a:p>
            <a:pPr indent="-228600" lvl="0" marL="457200" rtl="0">
              <a:spcBef>
                <a:spcPts val="0"/>
              </a:spcBef>
              <a:buChar char="•"/>
            </a:pPr>
            <a:r>
              <a:rPr lang="de-DE"/>
              <a:t>Overleaf (The online platform for scientific writing)</a:t>
            </a:r>
          </a:p>
          <a:p>
            <a:pPr indent="-228600" lvl="0" marL="457200" rtl="0">
              <a:spcBef>
                <a:spcPts val="0"/>
              </a:spcBef>
              <a:buChar char="•"/>
            </a:pPr>
            <a:r>
              <a:rPr lang="de-DE"/>
              <a:t>PlanItPoker (Storypoints schätzen, nur nennen, später ausführlicher)</a:t>
            </a:r>
          </a:p>
        </p:txBody>
      </p:sp>
      <p:sp>
        <p:nvSpPr>
          <p:cNvPr id="118" name="Shape 118"/>
          <p:cNvSpPr/>
          <p:nvPr>
            <p:ph idx="2" type="sldImg"/>
          </p:nvPr>
        </p:nvSpPr>
        <p:spPr>
          <a:xfrm>
            <a:off x="1184275" y="698500"/>
            <a:ext cx="4651500" cy="348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g"/><Relationship Id="rId4" Type="http://schemas.openxmlformats.org/officeDocument/2006/relationships/image" Target="../media/image9.jpg"/><Relationship Id="rId9" Type="http://schemas.openxmlformats.org/officeDocument/2006/relationships/image" Target="../media/image4.jpg"/><Relationship Id="rId5" Type="http://schemas.openxmlformats.org/officeDocument/2006/relationships/image" Target="../media/image2.jpg"/><Relationship Id="rId6" Type="http://schemas.openxmlformats.org/officeDocument/2006/relationships/image" Target="../media/image6.jpg"/><Relationship Id="rId7" Type="http://schemas.openxmlformats.org/officeDocument/2006/relationships/image" Target="../media/image10.jpg"/><Relationship Id="rId8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Uni-Titelfoli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/>
          <p:cNvPicPr preferRelativeResize="0"/>
          <p:nvPr/>
        </p:nvPicPr>
        <p:blipFill rotWithShape="1">
          <a:blip r:embed="rId2">
            <a:alphaModFix/>
          </a:blip>
          <a:srcRect b="0" l="47709" r="0" t="27061"/>
          <a:stretch/>
        </p:blipFill>
        <p:spPr>
          <a:xfrm>
            <a:off x="4362450" y="2286000"/>
            <a:ext cx="4781550" cy="3159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/>
          <p:nvPr>
            <p:ph type="ctrTitle"/>
          </p:nvPr>
        </p:nvSpPr>
        <p:spPr>
          <a:xfrm>
            <a:off x="395536" y="671218"/>
            <a:ext cx="6496007" cy="19020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395536" y="2636911"/>
            <a:ext cx="3888432" cy="12921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D:\Folie_03.jpg" id="17" name="Shape 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0" y="5486398"/>
            <a:ext cx="1828800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Folie_07.jpg" id="18" name="Shape 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8800" y="5486398"/>
            <a:ext cx="18288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Folie_08.jpg" id="19" name="Shape 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5200" y="5486398"/>
            <a:ext cx="1828800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Folie_09.jpg" id="20" name="Shape 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5486398"/>
            <a:ext cx="18288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Folie_12.jpg" id="21" name="Shape 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57600" y="5486398"/>
            <a:ext cx="18288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 txBox="1"/>
          <p:nvPr/>
        </p:nvSpPr>
        <p:spPr>
          <a:xfrm>
            <a:off x="-9526" y="0"/>
            <a:ext cx="9153526" cy="230832"/>
          </a:xfrm>
          <a:prstGeom prst="rect">
            <a:avLst/>
          </a:prstGeom>
          <a:solidFill>
            <a:srgbClr val="E2001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b="1" lang="de-DE" sz="900">
                <a:solidFill>
                  <a:schemeClr val="lt1"/>
                </a:solidFill>
              </a:rPr>
              <a:t>Projektseminar Master InDeKo.Navi Atlas</a:t>
            </a:r>
          </a:p>
        </p:txBody>
      </p:sp>
      <p:pic>
        <p:nvPicPr>
          <p:cNvPr descr="C:\Users\strotmeier\Desktop\14 Vorlagen\Logos Uni HI\Unilogo_Transparent.png" id="23" name="Shape 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68343" y="329401"/>
            <a:ext cx="1385086" cy="1385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/>
          <p:nvPr>
            <p:ph idx="2" type="body"/>
          </p:nvPr>
        </p:nvSpPr>
        <p:spPr>
          <a:xfrm>
            <a:off x="395536" y="4071942"/>
            <a:ext cx="3890711" cy="12144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-342900" lvl="0" marL="3429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5" name="Shape 25"/>
          <p:cNvPicPr preferRelativeResize="0"/>
          <p:nvPr/>
        </p:nvPicPr>
        <p:blipFill rotWithShape="1">
          <a:blip r:embed="rId9">
            <a:alphaModFix/>
          </a:blip>
          <a:srcRect b="38491" l="8014" r="10562" t="31068"/>
          <a:stretch/>
        </p:blipFill>
        <p:spPr>
          <a:xfrm>
            <a:off x="7784886" y="1714488"/>
            <a:ext cx="1152000" cy="32304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-DE">
                <a:solidFill>
                  <a:schemeClr val="dk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Uni-Inhal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107504" y="313990"/>
            <a:ext cx="8208912" cy="378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107950" y="721172"/>
            <a:ext cx="8208465" cy="6195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107504" y="1364517"/>
            <a:ext cx="8928545" cy="5113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0300" lvl="0" marL="360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78099" lvl="1" marL="648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7399" lvl="2" marL="864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499" lvl="3" marL="1080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599" lvl="4" marL="1296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0" type="dt"/>
          </p:nvPr>
        </p:nvSpPr>
        <p:spPr>
          <a:xfrm>
            <a:off x="107504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1" type="ftr"/>
          </p:nvPr>
        </p:nvSpPr>
        <p:spPr>
          <a:xfrm>
            <a:off x="2267743" y="6492875"/>
            <a:ext cx="67687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 rot="-5400000">
            <a:off x="6486340" y="3818965"/>
            <a:ext cx="513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strotmeier\Desktop\14 Vorlagen\Logos Uni HI\Unilogo_Transparent.png" id="34" name="Shape 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46479" y="285728"/>
            <a:ext cx="798300" cy="7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5"/>
          <p:cNvPicPr preferRelativeResize="0"/>
          <p:nvPr/>
        </p:nvPicPr>
        <p:blipFill rotWithShape="1">
          <a:blip r:embed="rId3">
            <a:alphaModFix/>
          </a:blip>
          <a:srcRect b="38490" l="8011" r="10568" t="31069"/>
          <a:stretch/>
        </p:blipFill>
        <p:spPr>
          <a:xfrm>
            <a:off x="8403852" y="1084145"/>
            <a:ext cx="683700" cy="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-9526" y="0"/>
            <a:ext cx="9153526" cy="230832"/>
          </a:xfrm>
          <a:prstGeom prst="rect">
            <a:avLst/>
          </a:prstGeom>
          <a:solidFill>
            <a:srgbClr val="E2001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de-DE" sz="900">
                <a:solidFill>
                  <a:schemeClr val="lt1"/>
                </a:solidFill>
              </a:rPr>
              <a:t>Projektseminar Master InDeKo.Navi Atlas</a:t>
            </a:r>
          </a:p>
        </p:txBody>
      </p:sp>
      <p:sp>
        <p:nvSpPr>
          <p:cNvPr id="11" name="Shape 11"/>
          <p:cNvSpPr txBox="1"/>
          <p:nvPr/>
        </p:nvSpPr>
        <p:spPr>
          <a:xfrm>
            <a:off x="8310311" y="-1900"/>
            <a:ext cx="82758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1" i="0" lang="de-DE" sz="9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e-DE" sz="1300">
                <a:solidFill>
                  <a:schemeClr val="tx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53.png"/><Relationship Id="rId5" Type="http://schemas.openxmlformats.org/officeDocument/2006/relationships/image" Target="../media/image24.png"/><Relationship Id="rId6" Type="http://schemas.openxmlformats.org/officeDocument/2006/relationships/image" Target="../media/image35.png"/><Relationship Id="rId7" Type="http://schemas.openxmlformats.org/officeDocument/2006/relationships/image" Target="../media/image32.png"/><Relationship Id="rId8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51.png"/><Relationship Id="rId6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.xml"/><Relationship Id="rId4" Type="http://schemas.openxmlformats.org/officeDocument/2006/relationships/image" Target="../media/image54.png"/><Relationship Id="rId5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2.xml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55.png"/><Relationship Id="rId5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7.png"/><Relationship Id="rId4" Type="http://schemas.openxmlformats.org/officeDocument/2006/relationships/image" Target="../media/image58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50.png"/><Relationship Id="rId8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Relationship Id="rId4" Type="http://schemas.openxmlformats.org/officeDocument/2006/relationships/image" Target="../media/image26.png"/><Relationship Id="rId11" Type="http://schemas.openxmlformats.org/officeDocument/2006/relationships/image" Target="../media/image85.png"/><Relationship Id="rId10" Type="http://schemas.openxmlformats.org/officeDocument/2006/relationships/image" Target="../media/image56.jpg"/><Relationship Id="rId9" Type="http://schemas.openxmlformats.org/officeDocument/2006/relationships/image" Target="../media/image57.png"/><Relationship Id="rId5" Type="http://schemas.openxmlformats.org/officeDocument/2006/relationships/image" Target="../media/image81.png"/><Relationship Id="rId6" Type="http://schemas.openxmlformats.org/officeDocument/2006/relationships/image" Target="../media/image120.png"/><Relationship Id="rId7" Type="http://schemas.openxmlformats.org/officeDocument/2006/relationships/image" Target="../media/image110.png"/><Relationship Id="rId8" Type="http://schemas.openxmlformats.org/officeDocument/2006/relationships/image" Target="../media/image6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7.png"/><Relationship Id="rId4" Type="http://schemas.openxmlformats.org/officeDocument/2006/relationships/image" Target="../media/image62.png"/><Relationship Id="rId5" Type="http://schemas.openxmlformats.org/officeDocument/2006/relationships/image" Target="../media/image66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7.png"/><Relationship Id="rId4" Type="http://schemas.openxmlformats.org/officeDocument/2006/relationships/image" Target="../media/image108.png"/><Relationship Id="rId5" Type="http://schemas.openxmlformats.org/officeDocument/2006/relationships/image" Target="../media/image6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2.png"/><Relationship Id="rId4" Type="http://schemas.openxmlformats.org/officeDocument/2006/relationships/image" Target="../media/image67.png"/><Relationship Id="rId5" Type="http://schemas.openxmlformats.org/officeDocument/2006/relationships/image" Target="../media/image105.png"/><Relationship Id="rId6" Type="http://schemas.openxmlformats.org/officeDocument/2006/relationships/image" Target="../media/image68.png"/><Relationship Id="rId7" Type="http://schemas.openxmlformats.org/officeDocument/2006/relationships/image" Target="../media/image10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6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3.png"/><Relationship Id="rId4" Type="http://schemas.openxmlformats.org/officeDocument/2006/relationships/image" Target="../media/image42.png"/><Relationship Id="rId5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4.png"/><Relationship Id="rId4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5.png"/><Relationship Id="rId4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6.png"/><Relationship Id="rId4" Type="http://schemas.openxmlformats.org/officeDocument/2006/relationships/image" Target="../media/image79.png"/><Relationship Id="rId5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2.png"/><Relationship Id="rId4" Type="http://schemas.openxmlformats.org/officeDocument/2006/relationships/image" Target="../media/image8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2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9.png"/><Relationship Id="rId4" Type="http://schemas.openxmlformats.org/officeDocument/2006/relationships/image" Target="../media/image10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7.png"/><Relationship Id="rId4" Type="http://schemas.openxmlformats.org/officeDocument/2006/relationships/image" Target="../media/image11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2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2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Relationship Id="rId6" Type="http://schemas.openxmlformats.org/officeDocument/2006/relationships/image" Target="../media/image13.jpg"/><Relationship Id="rId7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2.png"/><Relationship Id="rId4" Type="http://schemas.openxmlformats.org/officeDocument/2006/relationships/image" Target="../media/image127.png"/><Relationship Id="rId5" Type="http://schemas.openxmlformats.org/officeDocument/2006/relationships/hyperlink" Target="http://147.172.96.42/wissenskarte/" TargetMode="External"/><Relationship Id="rId6" Type="http://schemas.openxmlformats.org/officeDocument/2006/relationships/hyperlink" Target="http://147.172.96.36/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1.jpg"/><Relationship Id="rId4" Type="http://schemas.openxmlformats.org/officeDocument/2006/relationships/image" Target="../media/image3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41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ctrTitle"/>
          </p:nvPr>
        </p:nvSpPr>
        <p:spPr>
          <a:xfrm>
            <a:off x="395536" y="671218"/>
            <a:ext cx="6495899" cy="19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Projektseminar Master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InDeKo.Navi Atlas</a:t>
            </a:r>
          </a:p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395511" y="4071950"/>
            <a:ext cx="85263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lvl="0" marR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Tim Fieweger, Philip Fröhlich, Eileen Ehmen, Marie-Sophie Borat,</a:t>
            </a:r>
          </a:p>
          <a:p>
            <a:pPr lvl="0" marR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Sabrina Dewenter, Konstantin Janzen, Friederike Lauterbach,</a:t>
            </a:r>
          </a:p>
          <a:p>
            <a:pPr lvl="0" marR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Robin Helmedach, Stephan Mende, Alexander Klaas</a:t>
            </a:r>
          </a:p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Virtuelles Team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Verteiltes Arbeiten Entwicklung (3)</a:t>
            </a:r>
          </a:p>
        </p:txBody>
      </p:sp>
      <p:grpSp>
        <p:nvGrpSpPr>
          <p:cNvPr id="147" name="Shape 147"/>
          <p:cNvGrpSpPr/>
          <p:nvPr/>
        </p:nvGrpSpPr>
        <p:grpSpPr>
          <a:xfrm>
            <a:off x="1994375" y="1369237"/>
            <a:ext cx="6094250" cy="3525586"/>
            <a:chOff x="291600" y="1340812"/>
            <a:chExt cx="6094250" cy="3525586"/>
          </a:xfrm>
        </p:grpSpPr>
        <p:pic>
          <p:nvPicPr>
            <p:cNvPr id="148" name="Shape 1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600" y="1340812"/>
              <a:ext cx="1170675" cy="117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Shape 1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14450" y="1721824"/>
              <a:ext cx="2414849" cy="3144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Shape 1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99900" y="2189200"/>
              <a:ext cx="1885950" cy="2209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orreo-electronico.png" id="151" name="Shape 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337" y="2538873"/>
            <a:ext cx="1252850" cy="1027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Shape 152"/>
          <p:cNvGrpSpPr/>
          <p:nvPr/>
        </p:nvGrpSpPr>
        <p:grpSpPr>
          <a:xfrm>
            <a:off x="219412" y="2307962"/>
            <a:ext cx="1496700" cy="1315500"/>
            <a:chOff x="219412" y="2307962"/>
            <a:chExt cx="1496700" cy="1315500"/>
          </a:xfrm>
        </p:grpSpPr>
        <p:cxnSp>
          <p:nvCxnSpPr>
            <p:cNvPr id="153" name="Shape 153"/>
            <p:cNvCxnSpPr/>
            <p:nvPr/>
          </p:nvCxnSpPr>
          <p:spPr>
            <a:xfrm>
              <a:off x="219412" y="2312625"/>
              <a:ext cx="1496700" cy="1306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54" name="Shape 154"/>
            <p:cNvCxnSpPr/>
            <p:nvPr/>
          </p:nvCxnSpPr>
          <p:spPr>
            <a:xfrm flipH="1">
              <a:off x="250912" y="2307962"/>
              <a:ext cx="1433700" cy="13155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155" name="Shape 155"/>
          <p:cNvSpPr txBox="1"/>
          <p:nvPr>
            <p:ph idx="12" type="sldNum"/>
          </p:nvPr>
        </p:nvSpPr>
        <p:spPr>
          <a:xfrm rot="-5400000">
            <a:off x="6486340" y="3818965"/>
            <a:ext cx="513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de-DE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Bildquelle: skype.com, slack.com, emaze.com </a:t>
            </a:r>
          </a:p>
        </p:txBody>
      </p:sp>
      <p:grpSp>
        <p:nvGrpSpPr>
          <p:cNvPr id="156" name="Shape 156"/>
          <p:cNvGrpSpPr/>
          <p:nvPr/>
        </p:nvGrpSpPr>
        <p:grpSpPr>
          <a:xfrm>
            <a:off x="341337" y="5177725"/>
            <a:ext cx="8563174" cy="1447399"/>
            <a:chOff x="341337" y="5177725"/>
            <a:chExt cx="8563174" cy="1447399"/>
          </a:xfrm>
        </p:grpSpPr>
        <p:pic>
          <p:nvPicPr>
            <p:cNvPr id="157" name="Shape 15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1337" y="6246525"/>
              <a:ext cx="8563174" cy="378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3oZddUHSC6EcnxC80rl_6HbY94sM63dn6KrEXJ-C4GIUN-t1XM0uYA_WUwyhbIHmVMH=w300" id="158" name="Shape 15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41350" y="5177725"/>
              <a:ext cx="1068800" cy="106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107504" y="313990"/>
            <a:ext cx="8208912" cy="378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Lebenszyklus einer User Story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107950" y="721172"/>
            <a:ext cx="8208465" cy="619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Trello Board</a:t>
            </a:r>
          </a:p>
        </p:txBody>
      </p:sp>
      <p:sp>
        <p:nvSpPr>
          <p:cNvPr id="165" name="Shape 165"/>
          <p:cNvSpPr txBox="1"/>
          <p:nvPr>
            <p:ph idx="2" type="body"/>
          </p:nvPr>
        </p:nvSpPr>
        <p:spPr>
          <a:xfrm>
            <a:off x="107504" y="1364517"/>
            <a:ext cx="8928545" cy="5113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7300" lvl="0" marL="360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Backlog</a:t>
            </a: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Backlog</a:t>
            </a: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Progress</a:t>
            </a: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</a:p>
          <a:p>
            <a:pPr indent="-347300" lvl="0" marL="360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</a:p>
        </p:txBody>
      </p:sp>
      <p:pic>
        <p:nvPicPr>
          <p:cNvPr descr="C:\Users\timfi\OneDrive\M. Sc. Winf\Projektseminar Master\Endpräsentation\Trello Board.PNG" id="166" name="Shape 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6" y="3573016"/>
            <a:ext cx="8928992" cy="4148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mfi\OneDrive\M. Sc. Winf\Projektseminar Master\Endpräsentation\Trello Board 01.PNG" id="167" name="Shape 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506" y="4869160"/>
            <a:ext cx="8928992" cy="875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mfi\OneDrive\M. Sc. Winf\Projektseminar Master\Endpräsentation\Trello Board 02.PNG" id="168" name="Shape 1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506" y="5877271"/>
            <a:ext cx="8960276" cy="55868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>
            <a:off x="3779912" y="4077071"/>
            <a:ext cx="864095" cy="737275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E2001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Shape 1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3200" y="524075"/>
            <a:ext cx="6352000" cy="31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107504" y="313990"/>
            <a:ext cx="8208912" cy="378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Lebenszyklus einer User Story</a:t>
            </a:r>
            <a:b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107950" y="721172"/>
            <a:ext cx="8208465" cy="619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Entstehung der User Story / Anforderungserhebung (1)</a:t>
            </a:r>
          </a:p>
        </p:txBody>
      </p:sp>
      <p:sp>
        <p:nvSpPr>
          <p:cNvPr id="177" name="Shape 177"/>
          <p:cNvSpPr txBox="1"/>
          <p:nvPr>
            <p:ph idx="2" type="body"/>
          </p:nvPr>
        </p:nvSpPr>
        <p:spPr>
          <a:xfrm>
            <a:off x="107504" y="1364517"/>
            <a:ext cx="8928545" cy="5113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7300" lvl="0" marL="360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Kunden</a:t>
            </a:r>
          </a:p>
          <a:p>
            <a:pPr indent="-292399" lvl="1" marL="648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Julien Hofer</a:t>
            </a:r>
          </a:p>
          <a:p>
            <a:pPr indent="-292399" lvl="1" marL="648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Universität Aachen</a:t>
            </a:r>
          </a:p>
          <a:p>
            <a:pPr indent="-292399" lvl="1" marL="648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Anforderungsdokumente vom Kunden</a:t>
            </a:r>
          </a:p>
          <a:p>
            <a:pPr indent="-292399" lvl="1" marL="648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</a:t>
            </a:r>
            <a:r>
              <a:rPr lang="de-DE"/>
              <a:t>-</a:t>
            </a: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Dokumente</a:t>
            </a:r>
          </a:p>
          <a:p>
            <a:pPr indent="-292399" lvl="1" marL="648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Morphologischer Kasten</a:t>
            </a:r>
          </a:p>
          <a:p>
            <a:pPr indent="-292399" lvl="1" marL="648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Kundengespräche</a:t>
            </a:r>
          </a:p>
          <a:p>
            <a:pPr indent="-292399" lvl="1" marL="648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Interview mit Kunden</a:t>
            </a:r>
          </a:p>
          <a:p>
            <a:pPr indent="-292399" lvl="1" marL="648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Aachener (Telefonkonferenz)</a:t>
            </a:r>
          </a:p>
          <a:p>
            <a:pPr indent="-292399" lvl="1" marL="648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Julien (Projekttreffen, weitere Termine)	</a:t>
            </a:r>
          </a:p>
          <a:p>
            <a:pPr indent="-292399" lvl="1" marL="648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3125" y="314000"/>
            <a:ext cx="1963300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107504" y="313990"/>
            <a:ext cx="8208912" cy="378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Lebenszyklus einer User Story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107950" y="721172"/>
            <a:ext cx="8208465" cy="619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Entstehung der User Story / Anforderungserhebung (2)</a:t>
            </a:r>
          </a:p>
        </p:txBody>
      </p:sp>
      <p:sp>
        <p:nvSpPr>
          <p:cNvPr id="185" name="Shape 185"/>
          <p:cNvSpPr txBox="1"/>
          <p:nvPr>
            <p:ph idx="2" type="body"/>
          </p:nvPr>
        </p:nvSpPr>
        <p:spPr>
          <a:xfrm>
            <a:off x="107504" y="1364517"/>
            <a:ext cx="8928545" cy="5113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7300" lvl="0" marL="360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Aus den Anforderungen wurden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  </a:t>
            </a: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Stories entwickelt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9549" lvl="1" marL="7051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Funktion aufstellen </a:t>
            </a:r>
          </a:p>
          <a:p>
            <a:pPr indent="-349649" lvl="2" marL="92115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„Forschungsergebnis anlegen“</a:t>
            </a:r>
          </a:p>
          <a:p>
            <a:pPr indent="-349549" lvl="1" marL="7051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Wer? </a:t>
            </a:r>
          </a:p>
          <a:p>
            <a:pPr indent="-349649" lvl="2" marL="92115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„Als registrierter Benutzer möchte ich ein FE anlegen“</a:t>
            </a:r>
          </a:p>
          <a:p>
            <a:pPr indent="-349549" lvl="1" marL="7051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Aufteilung in atomare User Stories </a:t>
            </a:r>
          </a:p>
          <a:p>
            <a:pPr indent="-349649" lvl="2" marL="92115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„Als registrierter Nutzer möchte ich beim Anlegen eines Forschungsergebnisses/-ziels eine Publikation zuordnen können“</a:t>
            </a: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Story in Product Backlog aufgenommen</a:t>
            </a:r>
          </a:p>
          <a:p>
            <a:pPr indent="-349649" lvl="2" marL="92115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3650" lvl="0" marL="4171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timfi\OneDrive\M. Sc. Winf\Projektseminar Master\Endpräsentation\ID 97 PB.PNG" id="186" name="Shape 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5306" y="4809535"/>
            <a:ext cx="2676600" cy="18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3125" y="314000"/>
            <a:ext cx="1963300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107504" y="313990"/>
            <a:ext cx="8208912" cy="378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Lebenszyklus einer User Story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107950" y="721172"/>
            <a:ext cx="8208465" cy="619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Backlog (1)</a:t>
            </a:r>
          </a:p>
        </p:txBody>
      </p:sp>
      <p:sp>
        <p:nvSpPr>
          <p:cNvPr id="194" name="Shape 194"/>
          <p:cNvSpPr txBox="1"/>
          <p:nvPr>
            <p:ph idx="2" type="body"/>
          </p:nvPr>
        </p:nvSpPr>
        <p:spPr>
          <a:xfrm>
            <a:off x="107504" y="1364517"/>
            <a:ext cx="8928545" cy="5113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7300" lvl="0" marL="360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 (z.B. „[ID: 97]“)</a:t>
            </a: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Mock-Ups</a:t>
            </a: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99" lvl="0" marL="171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99" lvl="0" marL="17100" marR="0" rtl="0" algn="l">
              <a:spcBef>
                <a:spcPts val="4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timfi\OneDrive\M. Sc. Winf\Projektseminar Master\Endpräsentation\Labels.PNG" id="195" name="Shape 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5816" y="1310240"/>
            <a:ext cx="1584175" cy="1885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trello-attachments.s3.amazonaws.com/58e2186913b6e4f7ec717ee7/58e21b539ccc04214505b084/8a62b51006189d5628d908e8d13904b6/ID97a_Auswahlen_oder_Neu_anlegen.png" id="196" name="Shape 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510" y="3228314"/>
            <a:ext cx="7272809" cy="35470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trello-attachments.s3.amazonaws.com/58e2186913b6e4f7ec717ee7/58e21b539ccc04214505b084/df65b883ebf179a8b2d41c7f83d9194c/ID97c_Auswahl_einer_Publikation.png" id="197" name="Shape 1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509" y="3228314"/>
            <a:ext cx="7776864" cy="348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3125" y="314000"/>
            <a:ext cx="1963300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107504" y="313990"/>
            <a:ext cx="8208912" cy="378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Lebenszyklus einer User Story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107950" y="721172"/>
            <a:ext cx="8208465" cy="619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Backlog (2)</a:t>
            </a:r>
          </a:p>
        </p:txBody>
      </p:sp>
      <p:sp>
        <p:nvSpPr>
          <p:cNvPr id="205" name="Shape 205"/>
          <p:cNvSpPr txBox="1"/>
          <p:nvPr>
            <p:ph idx="2" type="body"/>
          </p:nvPr>
        </p:nvSpPr>
        <p:spPr>
          <a:xfrm>
            <a:off x="107504" y="1364517"/>
            <a:ext cx="8928545" cy="5113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7300" lvl="0" marL="360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Aktivitätsdiagramme</a:t>
            </a: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Abnahmekriterien</a:t>
            </a:r>
          </a:p>
          <a:p>
            <a:pPr indent="-292399" lvl="1" marL="647999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Z.B. „Wenn der registrierte Nutzer eine Publikation aus dem Dropdown ausgewählt hat, wird es im Formular angezeigt“</a:t>
            </a:r>
          </a:p>
          <a:p>
            <a:pPr indent="-347300" lvl="0" marL="360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6" y="1700798"/>
            <a:ext cx="6821100" cy="30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3125" y="314000"/>
            <a:ext cx="1963300" cy="98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astah community" id="208" name="Shape 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0875" y="3642175"/>
            <a:ext cx="1867050" cy="8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107504" y="313990"/>
            <a:ext cx="8208912" cy="378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Lebenszyklus einer User Story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107950" y="721172"/>
            <a:ext cx="8208465" cy="619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Backlog (3)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 txBox="1"/>
          <p:nvPr>
            <p:ph idx="2" type="body"/>
          </p:nvPr>
        </p:nvSpPr>
        <p:spPr>
          <a:xfrm>
            <a:off x="107504" y="1364517"/>
            <a:ext cx="8928545" cy="5113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92399" lvl="1" marL="648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de-DE"/>
              <a:t>Priorisierung der User Stories </a:t>
            </a: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de-DE"/>
              <a:t>Abnahmekriterien</a:t>
            </a:r>
          </a:p>
          <a:p>
            <a: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de-DE"/>
              <a:t>Bsp. “Klickt der registrierte Nutzer auf "Neu anlegen", wird ihm das Formular "Publikation erfassen" angezeigt”</a:t>
            </a: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Abnahme von Julien</a:t>
            </a:r>
          </a:p>
          <a:p>
            <a:pPr indent="-292399" lvl="1" marL="647999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Durch Label gekennzeichnet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CE5CD"/>
              </a:highlight>
            </a:endParaRPr>
          </a:p>
        </p:txBody>
      </p:sp>
      <p:pic>
        <p:nvPicPr>
          <p:cNvPr descr="C:\Users\timfi\OneDrive\M. Sc. Winf\Projektseminar Master\Endpräsentation\Label abgenommen.PNG" id="216" name="Shape 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9619" y="3935040"/>
            <a:ext cx="2762399" cy="3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3125" y="314000"/>
            <a:ext cx="1963300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107504" y="313990"/>
            <a:ext cx="8208912" cy="378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Lebenszyklus einer User Story</a:t>
            </a:r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107950" y="721172"/>
            <a:ext cx="8208465" cy="619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Backlog (4)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 txBox="1"/>
          <p:nvPr>
            <p:ph idx="2" type="body"/>
          </p:nvPr>
        </p:nvSpPr>
        <p:spPr>
          <a:xfrm>
            <a:off x="107504" y="1364517"/>
            <a:ext cx="8928600" cy="51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7300" lvl="0" marL="3600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Die fertige User Story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925" y="1777072"/>
            <a:ext cx="3573199" cy="41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3125" y="314000"/>
            <a:ext cx="1963300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107504" y="313990"/>
            <a:ext cx="8208912" cy="378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Lebenszyklus einer User Story</a:t>
            </a:r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107950" y="721172"/>
            <a:ext cx="8208465" cy="619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Backlog (4)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Shape 233"/>
          <p:cNvSpPr txBox="1"/>
          <p:nvPr>
            <p:ph idx="2" type="body"/>
          </p:nvPr>
        </p:nvSpPr>
        <p:spPr>
          <a:xfrm>
            <a:off x="107504" y="1364517"/>
            <a:ext cx="8928545" cy="5113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7300" lvl="0" marL="3600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49" y="1222312"/>
            <a:ext cx="4764600" cy="53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3125" y="314000"/>
            <a:ext cx="1963300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107504" y="313990"/>
            <a:ext cx="8208912" cy="378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Lebenszyklus einer User Story</a:t>
            </a: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107950" y="721172"/>
            <a:ext cx="8208465" cy="619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Backlog (4)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 txBox="1"/>
          <p:nvPr>
            <p:ph idx="2" type="body"/>
          </p:nvPr>
        </p:nvSpPr>
        <p:spPr>
          <a:xfrm>
            <a:off x="107504" y="1364517"/>
            <a:ext cx="8928545" cy="5113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7300" lvl="0" marL="3600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timfi\OneDrive\M. Sc. Winf\Projektseminar Master\Endpräsentation\ID 97 fertig 03.PNG" id="243" name="Shape 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418" y="1340767"/>
            <a:ext cx="6435625" cy="48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3125" y="314000"/>
            <a:ext cx="1963300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107504" y="313990"/>
            <a:ext cx="8208912" cy="378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107504" y="1364517"/>
            <a:ext cx="8928545" cy="5113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</a:pPr>
            <a:r>
              <a:rPr lang="de-DE"/>
              <a:t>Einleitung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Virtuelles Team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Lebenszyklus einer User Story</a:t>
            </a: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de-DE"/>
              <a:t>Live Demonstration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de-DE"/>
              <a:t>Evaluation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55600" lvl="0" marL="457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Ausblick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107504" y="313990"/>
            <a:ext cx="8208912" cy="378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Lebenszyklus einer User Story</a:t>
            </a:r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107950" y="721172"/>
            <a:ext cx="8208465" cy="619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Backlog (4)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Shape 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75" y="1738900"/>
            <a:ext cx="5448300" cy="3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3125" y="314000"/>
            <a:ext cx="1963300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107504" y="313990"/>
            <a:ext cx="8208912" cy="378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Lebenszyklus einer User Story</a:t>
            </a:r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107950" y="721172"/>
            <a:ext cx="8208465" cy="619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Backlog (4)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259"/>
          <p:cNvSpPr txBox="1"/>
          <p:nvPr>
            <p:ph idx="2" type="body"/>
          </p:nvPr>
        </p:nvSpPr>
        <p:spPr>
          <a:xfrm>
            <a:off x="107504" y="1364517"/>
            <a:ext cx="8928545" cy="5113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7300" lvl="0" marL="360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00"/>
              </a:spcBef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3125" y="314000"/>
            <a:ext cx="1963300" cy="9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012" y="3560850"/>
            <a:ext cx="528637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062" y="1748500"/>
            <a:ext cx="52482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2" type="body"/>
          </p:nvPr>
        </p:nvSpPr>
        <p:spPr>
          <a:xfrm>
            <a:off x="107504" y="1364517"/>
            <a:ext cx="8928600" cy="51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Lebenszyklus einer User Story</a:t>
            </a:r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Backlog (</a:t>
            </a:r>
            <a:r>
              <a:rPr lang="de-DE"/>
              <a:t>5</a:t>
            </a: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- </a:t>
            </a:r>
            <a:r>
              <a:rPr lang="de-DE"/>
              <a:t>Aufwandsschätzung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950" y="3737172"/>
            <a:ext cx="3777149" cy="26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499" y="5737025"/>
            <a:ext cx="5227650" cy="6662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nding.png" id="273" name="Shape 2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496" y="1369249"/>
            <a:ext cx="4245152" cy="2560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p_details.PNG" id="274" name="Shape 2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7250" y="3014024"/>
            <a:ext cx="2814424" cy="335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6950" y="1369248"/>
            <a:ext cx="2569499" cy="219873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>
            <p:ph idx="12" type="sldNum"/>
          </p:nvPr>
        </p:nvSpPr>
        <p:spPr>
          <a:xfrm rot="-5400000">
            <a:off x="6486340" y="3818965"/>
            <a:ext cx="513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de-DE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Bildquelle: planitpoker.com, pinterest.com</a:t>
            </a:r>
          </a:p>
        </p:txBody>
      </p:sp>
      <p:pic>
        <p:nvPicPr>
          <p:cNvPr id="277" name="Shape 2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53250" y="314000"/>
            <a:ext cx="1963300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2" type="body"/>
          </p:nvPr>
        </p:nvSpPr>
        <p:spPr>
          <a:xfrm>
            <a:off x="107504" y="1364517"/>
            <a:ext cx="8928600" cy="51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de-DE"/>
              <a:t> </a:t>
            </a:r>
          </a:p>
        </p:txBody>
      </p:sp>
      <p:sp>
        <p:nvSpPr>
          <p:cNvPr id="284" name="Shape 284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Lebenszyklus einer User Story</a:t>
            </a: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Sprint Backlog - </a:t>
            </a:r>
            <a:r>
              <a:rPr lang="de-DE"/>
              <a:t>Organisation der Entwicklung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56-256-6f37eed6af8e76eebf88a15001d319b7.png"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00" y="1340825"/>
            <a:ext cx="1068800" cy="10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>
            <p:ph idx="12" type="sldNum"/>
          </p:nvPr>
        </p:nvSpPr>
        <p:spPr>
          <a:xfrm rot="-5400000">
            <a:off x="6486340" y="3818965"/>
            <a:ext cx="513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de-DE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Bildquelle: myiconfinder.com, google.com</a:t>
            </a:r>
          </a:p>
        </p:txBody>
      </p:sp>
      <p:pic>
        <p:nvPicPr>
          <p:cNvPr descr="e3oZddUHSC6EcnxC80rl_6HbY94sM63dn6KrEXJ-C4GIUN-t1XM0uYA_WUwyhbIHmVMH=w300"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175" y="1340825"/>
            <a:ext cx="1068800" cy="106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ily.png" id="289" name="Shape 2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8618" y="3437449"/>
            <a:ext cx="2317500" cy="2613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.png" id="290" name="Shape 2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5837" y="3103324"/>
            <a:ext cx="4332698" cy="1985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2.png" id="291" name="Shape 2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4999" y="4430774"/>
            <a:ext cx="1963274" cy="1974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53286" y="314000"/>
            <a:ext cx="1963275" cy="98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70420_083244.png" id="293" name="Shape 29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0900" y="2856825"/>
            <a:ext cx="6189097" cy="3481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60922_165959.jpg" id="294" name="Shape 2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64973" y="2247887"/>
            <a:ext cx="4199521" cy="2362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7500" y="2704999"/>
            <a:ext cx="8856998" cy="3976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2" type="body"/>
          </p:nvPr>
        </p:nvSpPr>
        <p:spPr>
          <a:xfrm>
            <a:off x="107504" y="1364517"/>
            <a:ext cx="8928600" cy="51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Lebenszyklus einer User Story</a:t>
            </a:r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Sprint Backlog - Sprintplanung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49" y="2486899"/>
            <a:ext cx="9036049" cy="390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1150" y="2124970"/>
            <a:ext cx="1396349" cy="49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3286" y="314000"/>
            <a:ext cx="1963275" cy="9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/>
          <p:nvPr/>
        </p:nvSpPr>
        <p:spPr>
          <a:xfrm>
            <a:off x="1178500" y="2919725"/>
            <a:ext cx="3407700" cy="378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457200" lvl="0">
              <a:spcBef>
                <a:spcPts val="0"/>
              </a:spcBef>
              <a:buNone/>
            </a:pPr>
            <a:r>
              <a:rPr lang="de-DE"/>
              <a:t>Hauptentwicklungsphase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7322500" y="3809475"/>
            <a:ext cx="1210800" cy="549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/>
              <a:t>Entw.stop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de-DE"/>
              <a:t>(Anf. Feb.)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76200" y="5935550"/>
            <a:ext cx="1210800" cy="354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/>
              <a:t>Einarbeitung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5225150" y="4089250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 txBox="1"/>
          <p:nvPr/>
        </p:nvSpPr>
        <p:spPr>
          <a:xfrm>
            <a:off x="4646775" y="3284650"/>
            <a:ext cx="1643400" cy="354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/>
              <a:t>SP-Ziele reduziert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6940825" y="3300750"/>
            <a:ext cx="908700" cy="378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/>
              <a:t>Endspurt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2" type="body"/>
          </p:nvPr>
        </p:nvSpPr>
        <p:spPr>
          <a:xfrm>
            <a:off x="107504" y="1364517"/>
            <a:ext cx="8928600" cy="51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Lebenszyklus einer User Story</a:t>
            </a: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In Progress - Planung der Entwicklungsaufgaben 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/>
          <p:nvPr>
            <p:ph idx="12" type="sldNum"/>
          </p:nvPr>
        </p:nvSpPr>
        <p:spPr>
          <a:xfrm rot="-5400000">
            <a:off x="6486340" y="3818965"/>
            <a:ext cx="513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de-DE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Bildquelle: clipartpanda.com</a:t>
            </a:r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3274" y="314000"/>
            <a:ext cx="1963275" cy="98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king-clipart-KingzdE5T.png" id="323" name="Shape 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350" y="3940475"/>
            <a:ext cx="3319748" cy="25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625" y="1625900"/>
            <a:ext cx="5334000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5425" y="4384947"/>
            <a:ext cx="1501115" cy="37859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/>
          <p:nvPr/>
        </p:nvSpPr>
        <p:spPr>
          <a:xfrm>
            <a:off x="2798575" y="2745850"/>
            <a:ext cx="1154100" cy="557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/>
              <a:t>ID 56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1062500" y="4153425"/>
            <a:ext cx="3550200" cy="837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/>
              <a:t>Regel beachten: </a:t>
            </a:r>
          </a:p>
          <a:p>
            <a:pPr lvl="0">
              <a:spcBef>
                <a:spcPts val="0"/>
              </a:spcBef>
              <a:buNone/>
            </a:pPr>
            <a:r>
              <a:rPr lang="de-DE"/>
              <a:t>KEINE Änderungen an US ohne Mitteilung! (Retrospektive)</a:t>
            </a:r>
          </a:p>
        </p:txBody>
      </p:sp>
      <p:pic>
        <p:nvPicPr>
          <p:cNvPr id="328" name="Shape 3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7100" y="4286399"/>
            <a:ext cx="708000" cy="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2" type="body"/>
          </p:nvPr>
        </p:nvSpPr>
        <p:spPr>
          <a:xfrm>
            <a:off x="107504" y="1364517"/>
            <a:ext cx="8928600" cy="51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Lebenszyklus einer User Story</a:t>
            </a:r>
          </a:p>
        </p:txBody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In Progress - Planung der Entwicklungsaufgaben 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3274" y="314000"/>
            <a:ext cx="1963275" cy="9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63" y="1452987"/>
            <a:ext cx="4342636" cy="49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9675" y="3592425"/>
            <a:ext cx="7804825" cy="89712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/>
          <p:nvPr/>
        </p:nvSpPr>
        <p:spPr>
          <a:xfrm rot="-586863">
            <a:off x="783664" y="3867520"/>
            <a:ext cx="860000" cy="34706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Lebenszyklus einer User Story</a:t>
            </a:r>
          </a:p>
        </p:txBody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In Progress - Durchführung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625" y="1369257"/>
            <a:ext cx="7704923" cy="297734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>
            <p:ph idx="12" type="sldNum"/>
          </p:nvPr>
        </p:nvSpPr>
        <p:spPr>
          <a:xfrm rot="-5400000">
            <a:off x="6486340" y="3818965"/>
            <a:ext cx="513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de-DE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Bildquelle: tkhan.org, github.com</a:t>
            </a:r>
          </a:p>
        </p:txBody>
      </p:sp>
      <p:pic>
        <p:nvPicPr>
          <p:cNvPr id="350" name="Shape 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3274" y="314000"/>
            <a:ext cx="1963275" cy="9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350" y="2916449"/>
            <a:ext cx="6677476" cy="3393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dingstandards.png" id="352" name="Shape 3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0233" y="4346600"/>
            <a:ext cx="3426016" cy="19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6137" y="1420775"/>
            <a:ext cx="2850111" cy="284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49" y="1580575"/>
            <a:ext cx="6370875" cy="275574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Lebenszyklus einer User Story</a:t>
            </a:r>
          </a:p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Testen (1) - Entwickler</a:t>
            </a:r>
          </a:p>
        </p:txBody>
      </p:sp>
      <p:pic>
        <p:nvPicPr>
          <p:cNvPr id="361" name="Shape 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3849" y="2643150"/>
            <a:ext cx="6521848" cy="377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3274" y="314000"/>
            <a:ext cx="1963275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107504" y="313990"/>
            <a:ext cx="8208912" cy="378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Lebenszyklus einer User Story</a:t>
            </a:r>
          </a:p>
        </p:txBody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107950" y="721172"/>
            <a:ext cx="8208465" cy="619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Testen (2)</a:t>
            </a:r>
          </a:p>
        </p:txBody>
      </p:sp>
      <p:sp>
        <p:nvSpPr>
          <p:cNvPr id="369" name="Shape 369"/>
          <p:cNvSpPr txBox="1"/>
          <p:nvPr>
            <p:ph idx="2" type="body"/>
          </p:nvPr>
        </p:nvSpPr>
        <p:spPr>
          <a:xfrm>
            <a:off x="107504" y="1364517"/>
            <a:ext cx="8928545" cy="5113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7300" lvl="0" marL="360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</a:p>
          <a:p>
            <a:pPr indent="-292399" lvl="1" marL="648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Erfolgreich: Verschieben in Liste „Done“</a:t>
            </a:r>
          </a:p>
          <a:p>
            <a:pPr indent="-292399" lvl="1" marL="647999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Nicht erfolgreich: Verschieben in </a:t>
            </a:r>
            <a:r>
              <a:rPr lang="de-DE"/>
              <a:t>Sprint </a:t>
            </a: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Backlog</a:t>
            </a:r>
            <a:r>
              <a:rPr lang="de-DE" sz="1800"/>
              <a:t> </a:t>
            </a: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Kommentar</a:t>
            </a:r>
          </a:p>
          <a:p>
            <a:pPr indent="-6650" lvl="1" marL="3622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 Requests</a:t>
            </a:r>
          </a:p>
          <a:p>
            <a:pPr indent="-292399" lvl="1" marL="648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z.B. Änderung der Eigenschaft „Pflichtfeld“</a:t>
            </a:r>
          </a:p>
          <a:p>
            <a:pPr indent="-292399" lvl="1" marL="648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Story in Product Backlog erstellen</a:t>
            </a:r>
          </a:p>
          <a:p>
            <a:pPr indent="-292399" lvl="1" marL="648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[CR: 97] Als registrierter Nutzer möchte ich beim Anlegen eines Forschungsergebnisses/-ziels eine Publikation zuordnen können</a:t>
            </a:r>
          </a:p>
          <a:p>
            <a:pPr indent="-347300" lvl="0" marL="360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3150" y="314000"/>
            <a:ext cx="1963275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2" type="body"/>
          </p:nvPr>
        </p:nvSpPr>
        <p:spPr>
          <a:xfrm>
            <a:off x="107504" y="1364517"/>
            <a:ext cx="8928600" cy="51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de-DE" u="sng"/>
              <a:t>Beginn des Projekts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-DE"/>
              <a:t>Teambuilding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-DE"/>
              <a:t>Aufbau der Rahmenstruktur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-DE"/>
              <a:t>Kontaktaufnahme zu Stakeholdern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-DE"/>
              <a:t>Sichtung der vorhandenen Dokumente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b="1" lang="de-DE"/>
              <a:t>Feststellung: </a:t>
            </a:r>
          </a:p>
          <a:p>
            <a:pPr indent="-228600" lvl="0" marL="1371600" rtl="0">
              <a:spcBef>
                <a:spcPts val="0"/>
              </a:spcBef>
            </a:pPr>
            <a:r>
              <a:rPr lang="de-DE" sz="1800"/>
              <a:t>Anforderungen unterschiedlich weit ausgearbeitet</a:t>
            </a:r>
          </a:p>
          <a:p>
            <a:pPr indent="-342900" lvl="0" marL="1371600" rtl="0">
              <a:spcBef>
                <a:spcPts val="0"/>
              </a:spcBef>
              <a:buSzPct val="100000"/>
            </a:pPr>
            <a:r>
              <a:rPr lang="de-DE" sz="1800"/>
              <a:t>neue Anforderungen im laufenden Projekt vorhersehbar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de-DE" sz="1800"/>
              <a:t>Entscheidung für ein Vorgehensmodell notwendig: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rPr lang="de-DE" sz="1800"/>
              <a:t>Agil oder klassisch?										</a:t>
            </a:r>
          </a:p>
          <a:p>
            <a:pPr indent="457200" lvl="0" marL="4572000" rtl="0">
              <a:spcBef>
                <a:spcPts val="0"/>
              </a:spcBef>
              <a:buNone/>
            </a:pPr>
            <a:r>
              <a:rPr lang="de-DE" sz="1800"/>
              <a:t>Wasserfallmodell?</a:t>
            </a:r>
          </a:p>
          <a:p>
            <a:pPr indent="457200" lvl="0" marL="1371600" rtl="0">
              <a:spcBef>
                <a:spcPts val="0"/>
              </a:spcBef>
              <a:buNone/>
            </a:pPr>
            <a:r>
              <a:rPr lang="de-DE" sz="1800"/>
              <a:t>Scrum?</a:t>
            </a:r>
          </a:p>
          <a:p>
            <a:pPr indent="457200" lvl="0" marL="3200400" rtl="0">
              <a:spcBef>
                <a:spcPts val="0"/>
              </a:spcBef>
              <a:buNone/>
            </a:pPr>
            <a:r>
              <a:rPr lang="de-DE" sz="1800"/>
              <a:t>extreme Programming(xP)?</a:t>
            </a:r>
          </a:p>
        </p:txBody>
      </p:sp>
      <p:sp>
        <p:nvSpPr>
          <p:cNvPr id="55" name="Shape 55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Einleitung</a:t>
            </a:r>
          </a:p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Ausgangslage</a:t>
            </a:r>
          </a:p>
        </p:txBody>
      </p:sp>
      <p:sp>
        <p:nvSpPr>
          <p:cNvPr id="57" name="Shape 57"/>
          <p:cNvSpPr/>
          <p:nvPr/>
        </p:nvSpPr>
        <p:spPr>
          <a:xfrm>
            <a:off x="1691125" y="5330200"/>
            <a:ext cx="1515900" cy="833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107504" y="313990"/>
            <a:ext cx="8208912" cy="378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Lebenszyklus einer User Story</a:t>
            </a:r>
          </a:p>
        </p:txBody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107950" y="721172"/>
            <a:ext cx="8208465" cy="619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 Requests</a:t>
            </a:r>
          </a:p>
        </p:txBody>
      </p:sp>
      <p:sp>
        <p:nvSpPr>
          <p:cNvPr id="377" name="Shape 377"/>
          <p:cNvSpPr txBox="1"/>
          <p:nvPr>
            <p:ph idx="2" type="body"/>
          </p:nvPr>
        </p:nvSpPr>
        <p:spPr>
          <a:xfrm>
            <a:off x="107504" y="1364517"/>
            <a:ext cx="8928545" cy="5113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7300" lvl="0" marL="3600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timfi\OneDrive\M. Sc. Winf\Projektseminar Master\Endpräsentation\CR 97 fertig 01.PNG" id="378" name="Shape 3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304" y="2087392"/>
            <a:ext cx="2628900" cy="31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3125" y="314000"/>
            <a:ext cx="1963300" cy="9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7825" y="2207280"/>
            <a:ext cx="2628900" cy="3023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type="title"/>
          </p:nvPr>
        </p:nvSpPr>
        <p:spPr>
          <a:xfrm>
            <a:off x="107504" y="313990"/>
            <a:ext cx="8208912" cy="378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Lebenszyklus einer User Story</a:t>
            </a:r>
          </a:p>
        </p:txBody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107950" y="721172"/>
            <a:ext cx="8208465" cy="619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 Requests</a:t>
            </a:r>
          </a:p>
        </p:txBody>
      </p:sp>
      <p:sp>
        <p:nvSpPr>
          <p:cNvPr id="387" name="Shape 387"/>
          <p:cNvSpPr txBox="1"/>
          <p:nvPr>
            <p:ph idx="2" type="body"/>
          </p:nvPr>
        </p:nvSpPr>
        <p:spPr>
          <a:xfrm>
            <a:off x="107504" y="1364517"/>
            <a:ext cx="8928545" cy="5113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7300" lvl="0" marL="3600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timfi\OneDrive\M. Sc. Winf\Projektseminar Master\Endpräsentation\CR 97 fertig 02.PNG" id="388" name="Shape 3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1340767"/>
            <a:ext cx="6954837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3125" y="314000"/>
            <a:ext cx="1963300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107504" y="313990"/>
            <a:ext cx="8208912" cy="378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Lebenszyklus einer User Story</a:t>
            </a:r>
          </a:p>
        </p:txBody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107950" y="721172"/>
            <a:ext cx="8208465" cy="619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 Requests</a:t>
            </a:r>
          </a:p>
        </p:txBody>
      </p:sp>
      <p:sp>
        <p:nvSpPr>
          <p:cNvPr id="396" name="Shape 396"/>
          <p:cNvSpPr txBox="1"/>
          <p:nvPr>
            <p:ph idx="2" type="body"/>
          </p:nvPr>
        </p:nvSpPr>
        <p:spPr>
          <a:xfrm>
            <a:off x="107504" y="1364517"/>
            <a:ext cx="8928545" cy="5113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7300" lvl="0" marL="3600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timfi\OneDrive\M. Sc. Winf\Projektseminar Master\Endpräsentation\CR 97 fertig 03.PNG" id="397" name="Shape 3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939" y="1124745"/>
            <a:ext cx="4522137" cy="554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Shape 3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3125" y="314000"/>
            <a:ext cx="1963300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107504" y="313990"/>
            <a:ext cx="8208912" cy="378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Lebenszyklus einer User Story</a:t>
            </a:r>
          </a:p>
        </p:txBody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107950" y="721172"/>
            <a:ext cx="8208465" cy="619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 Requests</a:t>
            </a:r>
          </a:p>
        </p:txBody>
      </p:sp>
      <p:sp>
        <p:nvSpPr>
          <p:cNvPr id="405" name="Shape 405"/>
          <p:cNvSpPr txBox="1"/>
          <p:nvPr>
            <p:ph idx="2" type="body"/>
          </p:nvPr>
        </p:nvSpPr>
        <p:spPr>
          <a:xfrm>
            <a:off x="107504" y="1364517"/>
            <a:ext cx="8928545" cy="5113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7300" lvl="0" marL="360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Anpassung des Aktivitätsdiagramms</a:t>
            </a: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00" lvl="0" marL="171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  <a:p>
            <a:pPr indent="-4400" lvl="0" marL="171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  <a:p>
            <a:pPr indent="-4400" lvl="0" marL="171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 97									CR 97</a:t>
            </a: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Testen</a:t>
            </a:r>
          </a:p>
          <a:p>
            <a:pPr indent="-4399" lvl="0" marL="17100" marR="0" rtl="0" algn="l">
              <a:spcBef>
                <a:spcPts val="4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timfi\OneDrive\M. Sc. Winf\Projektseminar Master\Endpräsentation\CR 97 fertig 04.PNG" id="406" name="Shape 4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5085" y="2245224"/>
            <a:ext cx="3653400" cy="335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imfi\OneDrive\M. Sc. Winf\Projektseminar Master\Endpräsentation\CR 97 fertig 05.PNG" id="407" name="Shape 4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078" y="2250619"/>
            <a:ext cx="4250400" cy="33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Shape 4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3125" y="314000"/>
            <a:ext cx="1963300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de-DE"/>
              <a:t>Element Anlegen</a:t>
            </a:r>
          </a:p>
        </p:txBody>
      </p:sp>
      <p:sp>
        <p:nvSpPr>
          <p:cNvPr id="415" name="Shape 415"/>
          <p:cNvSpPr txBox="1"/>
          <p:nvPr>
            <p:ph idx="2" type="body"/>
          </p:nvPr>
        </p:nvSpPr>
        <p:spPr>
          <a:xfrm>
            <a:off x="107504" y="1364517"/>
            <a:ext cx="8928600" cy="51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de-DE"/>
              <a:t>                            </a:t>
            </a:r>
            <a:r>
              <a:rPr b="1" lang="de-DE"/>
              <a:t>Live Demonstration im InDeKo-Portal</a:t>
            </a:r>
          </a:p>
          <a:p>
            <a:pPr indent="0" lvl="0" marL="12700" marR="0" rtl="0" algn="l">
              <a:spcBef>
                <a:spcPts val="4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/>
              <a:t>Forschungsergebnis anlegen</a:t>
            </a:r>
          </a:p>
        </p:txBody>
      </p:sp>
      <p:pic>
        <p:nvPicPr>
          <p:cNvPr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3072"/>
            <a:ext cx="8839202" cy="5069377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Shape 423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Forschungsergebnis anlegen</a:t>
            </a:r>
          </a:p>
        </p:txBody>
      </p:sp>
      <p:pic>
        <p:nvPicPr>
          <p:cNvPr id="430" name="Shape 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191" y="255550"/>
            <a:ext cx="209891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Forschungsergebnis anlegen</a:t>
            </a:r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3072"/>
            <a:ext cx="8839200" cy="434395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Forschungsergebnis anlegen</a:t>
            </a:r>
          </a:p>
        </p:txBody>
      </p:sp>
      <p:pic>
        <p:nvPicPr>
          <p:cNvPr id="446" name="Shape 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3072"/>
            <a:ext cx="5734050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Shape 447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Forschungsergebnis anlegen</a:t>
            </a:r>
          </a:p>
        </p:txBody>
      </p:sp>
      <p:pic>
        <p:nvPicPr>
          <p:cNvPr id="454" name="Shape 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50" y="1298247"/>
            <a:ext cx="3097394" cy="521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0844" y="1434622"/>
            <a:ext cx="2564091" cy="5212527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2" type="body"/>
          </p:nvPr>
        </p:nvSpPr>
        <p:spPr>
          <a:xfrm>
            <a:off x="107504" y="1364517"/>
            <a:ext cx="8928600" cy="51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 u="sng"/>
              <a:t>Vorgehensmodell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-DE"/>
              <a:t>Entscheidung für ein agiles Vorgehensmodell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de-DE"/>
              <a:t>Projekt soll mit dem Rahmenwerk Scrum durchgeführt werden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de-DE"/>
              <a:t>	Aber: Anpassung an die Bedingungen unseres Projektes</a:t>
            </a:r>
          </a:p>
          <a:p>
            <a:pPr indent="-228600" lvl="0" marL="457200">
              <a:spcBef>
                <a:spcPts val="0"/>
              </a:spcBef>
            </a:pPr>
            <a:r>
              <a:rPr lang="de-DE"/>
              <a:t>Basis: </a:t>
            </a:r>
            <a:r>
              <a:rPr b="1" lang="de-DE"/>
              <a:t>Scrum Guide</a:t>
            </a:r>
            <a:r>
              <a:rPr lang="de-DE"/>
              <a:t> und </a:t>
            </a:r>
            <a:r>
              <a:rPr b="1" lang="de-DE"/>
              <a:t>Agile Manifesto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u="sng"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u="sng"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u="sng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u="sng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u="sng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u="sng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u="sng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u="sng"/>
          </a:p>
          <a:p>
            <a:pPr lvl="0" algn="ctr">
              <a:spcBef>
                <a:spcPts val="0"/>
              </a:spcBef>
              <a:buNone/>
            </a:pPr>
            <a:r>
              <a:rPr b="1" lang="de-DE"/>
              <a:t>Der richtige Mix aus der linken und der rechten Seite ist entscheidend </a:t>
            </a:r>
          </a:p>
          <a:p>
            <a:pPr indent="0" lvl="0" marL="139700">
              <a:spcBef>
                <a:spcPts val="0"/>
              </a:spcBef>
              <a:buNone/>
            </a:pPr>
            <a:r>
              <a:t/>
            </a:r>
            <a:endParaRPr u="sng"/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925" y="3214625"/>
            <a:ext cx="6031575" cy="27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Einleitung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Agiles Vorgehen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Forschungsergebnis anlegen (Neuer Inhalt -&gt; Projekt)(1)</a:t>
            </a:r>
          </a:p>
        </p:txBody>
      </p:sp>
      <p:pic>
        <p:nvPicPr>
          <p:cNvPr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3072"/>
            <a:ext cx="7307114" cy="5212527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Forschungsergebnis anlegen (Neuer Inhalt -&gt; Projekt)(2)</a:t>
            </a:r>
          </a:p>
        </p:txBody>
      </p:sp>
      <p:pic>
        <p:nvPicPr>
          <p:cNvPr id="471" name="Shape 4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337" y="2253087"/>
            <a:ext cx="5724525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Shape 472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de-DE"/>
              <a:t>Suche</a:t>
            </a:r>
          </a:p>
        </p:txBody>
      </p:sp>
      <p:sp>
        <p:nvSpPr>
          <p:cNvPr id="479" name="Shape 479"/>
          <p:cNvSpPr txBox="1"/>
          <p:nvPr>
            <p:ph idx="2" type="body"/>
          </p:nvPr>
        </p:nvSpPr>
        <p:spPr>
          <a:xfrm>
            <a:off x="107504" y="1364517"/>
            <a:ext cx="8928600" cy="51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de-DE"/>
              <a:t>                            </a:t>
            </a:r>
            <a:r>
              <a:rPr b="1" lang="de-DE"/>
              <a:t>Live Demonstration im InDeKo-Portal</a:t>
            </a:r>
          </a:p>
          <a:p>
            <a:pPr indent="0" lvl="0" marL="12700" marR="0" rtl="0" algn="l">
              <a:spcBef>
                <a:spcPts val="4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de-DE"/>
              <a:t>Ursprungszustand der Suche</a:t>
            </a:r>
          </a:p>
        </p:txBody>
      </p:sp>
      <p:sp>
        <p:nvSpPr>
          <p:cNvPr id="486" name="Shape 486"/>
          <p:cNvSpPr txBox="1"/>
          <p:nvPr>
            <p:ph idx="2" type="body"/>
          </p:nvPr>
        </p:nvSpPr>
        <p:spPr>
          <a:xfrm>
            <a:off x="107504" y="1364517"/>
            <a:ext cx="8928600" cy="51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de-DE"/>
              <a:t>         </a:t>
            </a:r>
          </a:p>
          <a:p>
            <a:pPr indent="0" lvl="0" marL="12700" marR="0" rtl="0" algn="l">
              <a:spcBef>
                <a:spcPts val="4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87" name="Shape 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600" y="1364525"/>
            <a:ext cx="3777700" cy="460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de-DE"/>
              <a:t>Suchgrammatik der Volltextsuche</a:t>
            </a:r>
          </a:p>
        </p:txBody>
      </p:sp>
      <p:sp>
        <p:nvSpPr>
          <p:cNvPr id="494" name="Shape 494"/>
          <p:cNvSpPr txBox="1"/>
          <p:nvPr>
            <p:ph idx="2" type="body"/>
          </p:nvPr>
        </p:nvSpPr>
        <p:spPr>
          <a:xfrm>
            <a:off x="107504" y="1364517"/>
            <a:ext cx="8928600" cy="51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de-DE"/>
              <a:t>         </a:t>
            </a:r>
          </a:p>
          <a:p>
            <a:pPr indent="0" lvl="0" marL="12700" marR="0" rtl="0" algn="l">
              <a:spcBef>
                <a:spcPts val="4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95" name="Shape 495"/>
          <p:cNvPicPr preferRelativeResize="0"/>
          <p:nvPr/>
        </p:nvPicPr>
        <p:blipFill rotWithShape="1">
          <a:blip r:embed="rId3">
            <a:alphaModFix/>
          </a:blip>
          <a:srcRect b="23288" l="0" r="37417" t="29559"/>
          <a:stretch/>
        </p:blipFill>
        <p:spPr>
          <a:xfrm>
            <a:off x="1058625" y="1887100"/>
            <a:ext cx="5903848" cy="25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de-DE"/>
              <a:t>Publikationsbezogene Suche</a:t>
            </a:r>
          </a:p>
        </p:txBody>
      </p:sp>
      <p:sp>
        <p:nvSpPr>
          <p:cNvPr id="502" name="Shape 502"/>
          <p:cNvSpPr txBox="1"/>
          <p:nvPr>
            <p:ph idx="2" type="body"/>
          </p:nvPr>
        </p:nvSpPr>
        <p:spPr>
          <a:xfrm>
            <a:off x="107504" y="1364517"/>
            <a:ext cx="8928600" cy="51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de-DE"/>
              <a:t>         </a:t>
            </a:r>
          </a:p>
          <a:p>
            <a:pPr indent="0" lvl="0" marL="12700" marR="0" rtl="0" algn="l">
              <a:spcBef>
                <a:spcPts val="4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937" y="2428875"/>
            <a:ext cx="252412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de-DE"/>
              <a:t>Morphologische Suche</a:t>
            </a:r>
          </a:p>
        </p:txBody>
      </p:sp>
      <p:sp>
        <p:nvSpPr>
          <p:cNvPr id="510" name="Shape 510"/>
          <p:cNvSpPr txBox="1"/>
          <p:nvPr>
            <p:ph idx="2" type="body"/>
          </p:nvPr>
        </p:nvSpPr>
        <p:spPr>
          <a:xfrm>
            <a:off x="107504" y="1364517"/>
            <a:ext cx="8928600" cy="51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de-DE"/>
              <a:t>         </a:t>
            </a:r>
          </a:p>
          <a:p>
            <a:pPr indent="0" lvl="0" marL="12700" marR="0" rtl="0" algn="l">
              <a:spcBef>
                <a:spcPts val="4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325" y="1369250"/>
            <a:ext cx="2533650" cy="49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de-DE"/>
              <a:t>Suchergebnisse</a:t>
            </a:r>
          </a:p>
        </p:txBody>
      </p:sp>
      <p:sp>
        <p:nvSpPr>
          <p:cNvPr id="518" name="Shape 518"/>
          <p:cNvSpPr txBox="1"/>
          <p:nvPr>
            <p:ph idx="2" type="body"/>
          </p:nvPr>
        </p:nvSpPr>
        <p:spPr>
          <a:xfrm>
            <a:off x="107504" y="1364517"/>
            <a:ext cx="8928600" cy="51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de-DE"/>
              <a:t>         </a:t>
            </a:r>
          </a:p>
          <a:p>
            <a:pPr indent="0" lvl="0" marL="12700" marR="0" rtl="0" algn="l">
              <a:spcBef>
                <a:spcPts val="4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1147"/>
            <a:ext cx="9143999" cy="4135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de-DE"/>
              <a:t>Ergebnisse sortieren</a:t>
            </a:r>
          </a:p>
        </p:txBody>
      </p:sp>
      <p:sp>
        <p:nvSpPr>
          <p:cNvPr id="526" name="Shape 526"/>
          <p:cNvSpPr txBox="1"/>
          <p:nvPr>
            <p:ph idx="2" type="body"/>
          </p:nvPr>
        </p:nvSpPr>
        <p:spPr>
          <a:xfrm>
            <a:off x="107504" y="1364517"/>
            <a:ext cx="8928600" cy="51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de-DE"/>
              <a:t>         </a:t>
            </a:r>
          </a:p>
          <a:p>
            <a:pPr indent="0" lvl="0" marL="12700" marR="0" rtl="0" algn="l">
              <a:spcBef>
                <a:spcPts val="4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27" name="Shape 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587" y="2871787"/>
            <a:ext cx="2790825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de-DE"/>
              <a:t>Gespeicherte Suchen</a:t>
            </a:r>
          </a:p>
        </p:txBody>
      </p:sp>
      <p:sp>
        <p:nvSpPr>
          <p:cNvPr id="534" name="Shape 534"/>
          <p:cNvSpPr txBox="1"/>
          <p:nvPr>
            <p:ph idx="2" type="body"/>
          </p:nvPr>
        </p:nvSpPr>
        <p:spPr>
          <a:xfrm>
            <a:off x="107504" y="1364517"/>
            <a:ext cx="8928600" cy="51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de-DE"/>
              <a:t>         </a:t>
            </a:r>
          </a:p>
          <a:p>
            <a:pPr indent="0" lvl="0" marL="12700" marR="0" rtl="0" algn="l">
              <a:spcBef>
                <a:spcPts val="4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35" name="Shape 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4561"/>
            <a:ext cx="9144000" cy="306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Einleitung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Durchführung In Scrum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493072"/>
            <a:ext cx="7800975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de-DE"/>
              <a:t>Wissenskarte</a:t>
            </a:r>
          </a:p>
        </p:txBody>
      </p:sp>
      <p:sp>
        <p:nvSpPr>
          <p:cNvPr id="542" name="Shape 542"/>
          <p:cNvSpPr txBox="1"/>
          <p:nvPr>
            <p:ph idx="2" type="body"/>
          </p:nvPr>
        </p:nvSpPr>
        <p:spPr>
          <a:xfrm>
            <a:off x="107504" y="1364517"/>
            <a:ext cx="8928600" cy="51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de-DE"/>
              <a:t>                            </a:t>
            </a:r>
            <a:r>
              <a:rPr b="1" lang="de-DE"/>
              <a:t>Live Demonstration im InDeKo-Portal</a:t>
            </a:r>
          </a:p>
          <a:p>
            <a:pPr indent="0" lvl="0" marL="12700" marR="0" rtl="0" algn="l">
              <a:spcBef>
                <a:spcPts val="4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Startseite</a:t>
            </a:r>
          </a:p>
        </p:txBody>
      </p:sp>
      <p:pic>
        <p:nvPicPr>
          <p:cNvPr id="549" name="Shape 5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49" y="1369250"/>
            <a:ext cx="4217548" cy="340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Shape 5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400" y="2515475"/>
            <a:ext cx="355050" cy="22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Shape 5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0755" y="2735500"/>
            <a:ext cx="4605345" cy="3742223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Shape 552"/>
          <p:cNvSpPr/>
          <p:nvPr/>
        </p:nvSpPr>
        <p:spPr>
          <a:xfrm>
            <a:off x="4019775" y="1728355"/>
            <a:ext cx="2529900" cy="904500"/>
          </a:xfrm>
          <a:prstGeom prst="curvedDownArrow">
            <a:avLst>
              <a:gd fmla="val 71207" name="adj1"/>
              <a:gd fmla="val 191768" name="adj2"/>
              <a:gd fmla="val 24493" name="adj3"/>
            </a:avLst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3" name="Shape 553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/>
              <a:t>Wissenskarte erstellen</a:t>
            </a:r>
          </a:p>
        </p:txBody>
      </p:sp>
      <p:pic>
        <p:nvPicPr>
          <p:cNvPr id="560" name="Shape 5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3618"/>
            <a:ext cx="9144001" cy="399076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Shape 561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Wissenskarte erstellen</a:t>
            </a:r>
          </a:p>
        </p:txBody>
      </p:sp>
      <p:pic>
        <p:nvPicPr>
          <p:cNvPr id="568" name="Shape 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75" y="1369250"/>
            <a:ext cx="8664049" cy="54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Shape 569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70" name="Shape 5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76430" cy="9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/>
              <a:t>Wissenskarte speichern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77" name="Shape 577"/>
          <p:cNvPicPr preferRelativeResize="0"/>
          <p:nvPr/>
        </p:nvPicPr>
        <p:blipFill rotWithShape="1">
          <a:blip r:embed="rId3">
            <a:alphaModFix/>
          </a:blip>
          <a:srcRect b="0" l="3082" r="1187" t="0"/>
          <a:stretch/>
        </p:blipFill>
        <p:spPr>
          <a:xfrm>
            <a:off x="282550" y="2053200"/>
            <a:ext cx="8694501" cy="27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Shape 578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/>
              <a:t>Wissenskarte betrachten</a:t>
            </a:r>
          </a:p>
        </p:txBody>
      </p:sp>
      <p:pic>
        <p:nvPicPr>
          <p:cNvPr id="585" name="Shape 5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275" y="1369250"/>
            <a:ext cx="6428698" cy="5371124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Shape 586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Wissenskarte betrachten</a:t>
            </a:r>
          </a:p>
        </p:txBody>
      </p:sp>
      <p:sp>
        <p:nvSpPr>
          <p:cNvPr id="593" name="Shape 593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Bildschirmfoto 2017-04-21 um 09.20.50.png" id="594" name="Shape 594"/>
          <p:cNvPicPr preferRelativeResize="0"/>
          <p:nvPr/>
        </p:nvPicPr>
        <p:blipFill rotWithShape="1">
          <a:blip r:embed="rId3">
            <a:alphaModFix/>
          </a:blip>
          <a:srcRect b="12173" l="0" r="0" t="21702"/>
          <a:stretch/>
        </p:blipFill>
        <p:spPr>
          <a:xfrm>
            <a:off x="967925" y="2036874"/>
            <a:ext cx="6953649" cy="396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Wissenskarte betrachten</a:t>
            </a:r>
          </a:p>
        </p:txBody>
      </p:sp>
      <p:pic>
        <p:nvPicPr>
          <p:cNvPr id="601" name="Shape 6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000" y="1364525"/>
            <a:ext cx="7569528" cy="511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Shape 6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6624" y="2592525"/>
            <a:ext cx="328299" cy="20344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Shape 603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Suchergebnisse betrachten</a:t>
            </a:r>
          </a:p>
        </p:txBody>
      </p:sp>
      <p:pic>
        <p:nvPicPr>
          <p:cNvPr id="610" name="Shape 6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737" y="1369251"/>
            <a:ext cx="6998532" cy="5113199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Shape 611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Wissenskarte bearbeiten</a:t>
            </a:r>
          </a:p>
        </p:txBody>
      </p:sp>
      <p:pic>
        <p:nvPicPr>
          <p:cNvPr id="618" name="Shape 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25" y="1369248"/>
            <a:ext cx="8208597" cy="5087149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Shape 619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idx="2" type="body"/>
          </p:nvPr>
        </p:nvSpPr>
        <p:spPr>
          <a:xfrm>
            <a:off x="107504" y="1364517"/>
            <a:ext cx="8928600" cy="51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de-DE"/>
              <a:t>Berichte	</a:t>
            </a:r>
          </a:p>
          <a:p>
            <a:pPr indent="-228600" lvl="0" marL="914400" rtl="0">
              <a:lnSpc>
                <a:spcPct val="115000"/>
              </a:lnSpc>
              <a:spcBef>
                <a:spcPts val="0"/>
              </a:spcBef>
            </a:pPr>
            <a:r>
              <a:rPr lang="de-DE"/>
              <a:t>Ein Bericht je Sprint</a:t>
            </a:r>
          </a:p>
          <a:p>
            <a:pPr indent="-228600" lvl="0" marL="914400" rtl="0">
              <a:lnSpc>
                <a:spcPct val="115000"/>
              </a:lnSpc>
              <a:spcBef>
                <a:spcPts val="0"/>
              </a:spcBef>
            </a:pPr>
            <a:r>
              <a:rPr lang="de-DE"/>
              <a:t>Was wurde gemacht?</a:t>
            </a:r>
          </a:p>
          <a:p>
            <a:pPr indent="-228600" lvl="0" marL="914400" rtl="0">
              <a:lnSpc>
                <a:spcPct val="115000"/>
              </a:lnSpc>
              <a:spcBef>
                <a:spcPts val="0"/>
              </a:spcBef>
            </a:pPr>
            <a:r>
              <a:rPr lang="de-DE"/>
              <a:t>Was ist geplant?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de-DE"/>
              <a:t>Projektplan</a:t>
            </a:r>
          </a:p>
          <a:p>
            <a:pPr indent="-228600" lvl="0" marL="914400" rtl="0">
              <a:lnSpc>
                <a:spcPct val="115000"/>
              </a:lnSpc>
              <a:spcBef>
                <a:spcPts val="0"/>
              </a:spcBef>
            </a:pPr>
            <a:r>
              <a:rPr lang="de-DE"/>
              <a:t>Aufgaben je Team</a:t>
            </a:r>
          </a:p>
          <a:p>
            <a:pPr indent="-228600" lvl="0" marL="914400" rtl="0">
              <a:lnSpc>
                <a:spcPct val="115000"/>
              </a:lnSpc>
              <a:spcBef>
                <a:spcPts val="0"/>
              </a:spcBef>
            </a:pPr>
            <a:r>
              <a:rPr lang="de-DE"/>
              <a:t>Zeitintervall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de-DE"/>
              <a:t>Projekttreffen</a:t>
            </a:r>
          </a:p>
          <a:p>
            <a:pPr indent="-228600" lvl="0" marL="914400" rtl="0">
              <a:lnSpc>
                <a:spcPct val="100000"/>
              </a:lnSpc>
              <a:spcBef>
                <a:spcPts val="0"/>
              </a:spcBef>
            </a:pPr>
            <a:r>
              <a:rPr lang="de-DE"/>
              <a:t>Ein Treffen im Gesamtteam </a:t>
            </a:r>
          </a:p>
          <a:p>
            <a:pPr indent="45720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de-DE"/>
              <a:t>pro Sprint</a:t>
            </a:r>
          </a:p>
          <a:p>
            <a:pPr indent="-228600" lvl="0" marL="914400" rtl="0">
              <a:lnSpc>
                <a:spcPct val="100000"/>
              </a:lnSpc>
              <a:spcBef>
                <a:spcPts val="0"/>
              </a:spcBef>
            </a:pPr>
            <a:r>
              <a:rPr lang="de-DE"/>
              <a:t>Feste, aber erweiterbare Agenda-</a:t>
            </a:r>
          </a:p>
          <a:p>
            <a:pPr indent="0" lvl="0" marL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/>
              <a:t>		punkte</a:t>
            </a:r>
          </a:p>
        </p:txBody>
      </p:sp>
      <p:sp>
        <p:nvSpPr>
          <p:cNvPr id="80" name="Shape 80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Einleitung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Projektsteuerung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6975" y="1604898"/>
            <a:ext cx="1017974" cy="11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>
            <p:ph idx="12" type="sldNum"/>
          </p:nvPr>
        </p:nvSpPr>
        <p:spPr>
          <a:xfrm rot="-5400000">
            <a:off x="6486340" y="3818965"/>
            <a:ext cx="513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de-DE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Bildquelle: thenounproject.com </a:t>
            </a:r>
            <a:r>
              <a:rPr lang="de-DE"/>
              <a:t> </a:t>
            </a:r>
            <a:r>
              <a:rPr b="0" i="0" lang="de-DE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9025" y="3304624"/>
            <a:ext cx="1141365" cy="117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7977" y="4883734"/>
            <a:ext cx="1501699" cy="1404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Wissenskarte kopieren</a:t>
            </a:r>
          </a:p>
        </p:txBody>
      </p:sp>
      <p:pic>
        <p:nvPicPr>
          <p:cNvPr id="626" name="Shape 6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99" y="1369250"/>
            <a:ext cx="7555625" cy="5380276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Shape 627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Bewertungen und Kommentare verfassen</a:t>
            </a:r>
          </a:p>
        </p:txBody>
      </p:sp>
      <p:pic>
        <p:nvPicPr>
          <p:cNvPr id="634" name="Shape 634"/>
          <p:cNvPicPr preferRelativeResize="0"/>
          <p:nvPr/>
        </p:nvPicPr>
        <p:blipFill rotWithShape="1">
          <a:blip r:embed="rId3">
            <a:alphaModFix/>
          </a:blip>
          <a:srcRect b="4897" l="0" r="1787" t="0"/>
          <a:stretch/>
        </p:blipFill>
        <p:spPr>
          <a:xfrm>
            <a:off x="428112" y="1925701"/>
            <a:ext cx="8287375" cy="323077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Shape 635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Bewertungen und Kommentare betrachten</a:t>
            </a:r>
          </a:p>
        </p:txBody>
      </p:sp>
      <p:pic>
        <p:nvPicPr>
          <p:cNvPr id="642" name="Shape 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150" y="2239625"/>
            <a:ext cx="4890600" cy="28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Shape 643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Live Demonstration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Evaluation</a:t>
            </a:r>
          </a:p>
        </p:txBody>
      </p:sp>
      <p:sp>
        <p:nvSpPr>
          <p:cNvPr id="650" name="Shape 650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Usability Tests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1" name="Shape 651"/>
          <p:cNvSpPr txBox="1"/>
          <p:nvPr>
            <p:ph idx="2" type="body"/>
          </p:nvPr>
        </p:nvSpPr>
        <p:spPr>
          <a:xfrm>
            <a:off x="107504" y="1364517"/>
            <a:ext cx="8928600" cy="51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 u="sng"/>
              <a:t>Welche Testmöglichkeiten gibt es?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u="sng"/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de-DE"/>
              <a:t>Aufgabenanalyse 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de-DE"/>
              <a:t>Test mit Personas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de-DE"/>
              <a:t>Videoanalyse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de-DE"/>
              <a:t>Nutzertagebücher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de-DE"/>
              <a:t>Tiefeninterviews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de-DE"/>
              <a:t>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u="sng"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u="sng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de-DE"/>
              <a:t>Evaluation</a:t>
            </a:r>
          </a:p>
        </p:txBody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de-DE"/>
              <a:t>Usability Tests</a:t>
            </a:r>
          </a:p>
        </p:txBody>
      </p:sp>
      <p:sp>
        <p:nvSpPr>
          <p:cNvPr id="659" name="Shape 659"/>
          <p:cNvSpPr txBox="1"/>
          <p:nvPr>
            <p:ph idx="2" type="body"/>
          </p:nvPr>
        </p:nvSpPr>
        <p:spPr>
          <a:xfrm>
            <a:off x="107699" y="1340825"/>
            <a:ext cx="5692500" cy="51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 u="sng"/>
              <a:t>Was steht uns zur Verfügung?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u="sng"/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b="1" lang="de-DE"/>
              <a:t>Beschränkung in Bezug auf</a:t>
            </a:r>
          </a:p>
          <a:p>
            <a:pPr indent="-228600" lvl="0" marL="914400" rtl="0">
              <a:lnSpc>
                <a:spcPct val="115000"/>
              </a:lnSpc>
              <a:spcBef>
                <a:spcPts val="0"/>
              </a:spcBef>
            </a:pPr>
            <a:r>
              <a:rPr lang="de-DE"/>
              <a:t>Zeit</a:t>
            </a:r>
          </a:p>
          <a:p>
            <a:pPr indent="-228600" lvl="0" marL="914400" rtl="0">
              <a:lnSpc>
                <a:spcPct val="115000"/>
              </a:lnSpc>
              <a:spcBef>
                <a:spcPts val="0"/>
              </a:spcBef>
            </a:pPr>
            <a:r>
              <a:rPr lang="de-DE"/>
              <a:t>(finanzielle) Mittel</a:t>
            </a:r>
          </a:p>
          <a:p>
            <a:pPr indent="-228600" lvl="0" marL="914400" rtl="0">
              <a:lnSpc>
                <a:spcPct val="115000"/>
              </a:lnSpc>
              <a:spcBef>
                <a:spcPts val="0"/>
              </a:spcBef>
            </a:pPr>
            <a:r>
              <a:rPr lang="de-DE"/>
              <a:t>Testpersonen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b="1" lang="de-DE"/>
              <a:t>Ausgangspunkt Universität Hildesheim</a:t>
            </a:r>
          </a:p>
          <a:p>
            <a:pPr indent="-228600" lvl="0" marL="914400" rtl="0">
              <a:lnSpc>
                <a:spcPct val="115000"/>
              </a:lnSpc>
              <a:spcBef>
                <a:spcPts val="0"/>
              </a:spcBef>
            </a:pPr>
            <a:r>
              <a:rPr lang="de-DE"/>
              <a:t>Usability-Experten im Fachbereich 3</a:t>
            </a:r>
          </a:p>
          <a:p>
            <a:pPr indent="-228600" lvl="0" marL="914400" rtl="0">
              <a:lnSpc>
                <a:spcPct val="115000"/>
              </a:lnSpc>
              <a:spcBef>
                <a:spcPts val="0"/>
              </a:spcBef>
            </a:pPr>
            <a:r>
              <a:rPr lang="de-DE"/>
              <a:t>Ein Testlabor steht am Bühler Campus zur Verfügung</a:t>
            </a:r>
          </a:p>
          <a:p>
            <a:pPr indent="-228600" lvl="0" marL="914400" rtl="0">
              <a:lnSpc>
                <a:spcPct val="115000"/>
              </a:lnSpc>
              <a:spcBef>
                <a:spcPts val="0"/>
              </a:spcBef>
            </a:pPr>
            <a:r>
              <a:rPr lang="de-DE"/>
              <a:t>Aufnahme- und Auswertungssoftware vorhanden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60" name="Shape 6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199" y="2026024"/>
            <a:ext cx="2575600" cy="17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Shape 6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049" y="4673900"/>
            <a:ext cx="1495425" cy="112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2" name="Shape 662"/>
          <p:cNvCxnSpPr/>
          <p:nvPr/>
        </p:nvCxnSpPr>
        <p:spPr>
          <a:xfrm flipH="1" rot="10800000">
            <a:off x="6529625" y="4698175"/>
            <a:ext cx="1414500" cy="1086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63" name="Shape 663"/>
          <p:cNvCxnSpPr/>
          <p:nvPr/>
        </p:nvCxnSpPr>
        <p:spPr>
          <a:xfrm>
            <a:off x="6517000" y="4685675"/>
            <a:ext cx="1439700" cy="1098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64" name="Shape 664"/>
          <p:cNvSpPr txBox="1"/>
          <p:nvPr>
            <p:ph idx="12" type="sldNum"/>
          </p:nvPr>
        </p:nvSpPr>
        <p:spPr>
          <a:xfrm rot="-5400000">
            <a:off x="6486340" y="3818965"/>
            <a:ext cx="513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de-DE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Bildquelle: techsmith.de/morae, tobii.com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idx="2" type="body"/>
          </p:nvPr>
        </p:nvSpPr>
        <p:spPr>
          <a:xfrm>
            <a:off x="107504" y="1364517"/>
            <a:ext cx="8928600" cy="5113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de-DE" u="sng"/>
              <a:t>Ablauf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de-DE"/>
              <a:t>Erstellung der Szenarien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de-DE"/>
              <a:t>Reservierung des Usability Labors 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de-DE"/>
              <a:t>Termine festgelegt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de-DE"/>
              <a:t>Einladungen verschickt 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</a:pPr>
            <a:r>
              <a:rPr lang="de-DE"/>
              <a:t>Am Testtag</a:t>
            </a:r>
          </a:p>
          <a:p>
            <a:pPr indent="-228600" lvl="2" marL="1371600" marR="0" rtl="0" algn="l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</a:pPr>
            <a:r>
              <a:rPr lang="de-DE"/>
              <a:t>Testperson in Empfang genommen</a:t>
            </a:r>
          </a:p>
          <a:p>
            <a:pPr indent="-330200" lvl="2" marL="1371600" rtl="0">
              <a:lnSpc>
                <a:spcPct val="115000"/>
              </a:lnSpc>
              <a:spcBef>
                <a:spcPts val="320"/>
              </a:spcBef>
              <a:buSzPct val="100000"/>
            </a:pPr>
            <a:r>
              <a:rPr lang="de-DE" sz="1600"/>
              <a:t>Finale Testpersonen: </a:t>
            </a:r>
            <a:r>
              <a:rPr lang="de-DE" sz="1600">
                <a:solidFill>
                  <a:srgbClr val="000000"/>
                </a:solidFill>
              </a:rPr>
              <a:t>5 Studenten/ -innen, 3 wissenschaftliche Mitarbeiter/-innnen</a:t>
            </a:r>
          </a:p>
          <a:p>
            <a:pPr indent="-228600" lvl="2" marL="1371600" rtl="0">
              <a:lnSpc>
                <a:spcPct val="115000"/>
              </a:lnSpc>
              <a:spcBef>
                <a:spcPts val="0"/>
              </a:spcBef>
            </a:pPr>
            <a:r>
              <a:rPr lang="de-DE"/>
              <a:t>Testpersonen den Ablauf erklärt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de-DE"/>
              <a:t>Einleitende Fragen </a:t>
            </a:r>
          </a:p>
          <a:p>
            <a:pPr indent="-228600" lvl="2" marL="1371600" rtl="0">
              <a:lnSpc>
                <a:spcPct val="115000"/>
              </a:lnSpc>
              <a:spcBef>
                <a:spcPts val="0"/>
              </a:spcBef>
            </a:pPr>
            <a:r>
              <a:rPr lang="de-DE"/>
              <a:t>Beruf, Alter, Geschlecht</a:t>
            </a:r>
          </a:p>
          <a:p>
            <a:pPr indent="-228600" lvl="2" marL="1371600" rtl="0">
              <a:lnSpc>
                <a:spcPct val="115000"/>
              </a:lnSpc>
              <a:spcBef>
                <a:spcPts val="0"/>
              </a:spcBef>
            </a:pPr>
            <a:r>
              <a:rPr lang="de-DE"/>
              <a:t>Vorkenntnisse zu Forschungsportalen</a:t>
            </a:r>
          </a:p>
          <a:p>
            <a:pPr indent="-228600" lvl="2" marL="1371600" rtl="0">
              <a:lnSpc>
                <a:spcPct val="115000"/>
              </a:lnSpc>
              <a:spcBef>
                <a:spcPts val="0"/>
              </a:spcBef>
            </a:pPr>
            <a:r>
              <a:rPr lang="de-DE"/>
              <a:t>Vorkenntnisse im Umgang mit dem Internet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de-DE"/>
              <a:t>Durchführung der Aufgaben unter Anwendung der Thinking-Out-Loud Methode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de-DE"/>
              <a:t>Abschließender Fragebogen zur subjektiv empfundenen Benutzerfreundlichkeit des Portals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1" name="Shape 671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Evaluation</a:t>
            </a:r>
          </a:p>
        </p:txBody>
      </p:sp>
      <p:sp>
        <p:nvSpPr>
          <p:cNvPr id="672" name="Shape 672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Usability Tests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ldschirmfoto 2017-04-11 um 12.00.31.png" id="678" name="Shape 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725" y="1308637"/>
            <a:ext cx="6954850" cy="52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Shape 679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Evaluation</a:t>
            </a:r>
          </a:p>
        </p:txBody>
      </p:sp>
      <p:sp>
        <p:nvSpPr>
          <p:cNvPr id="680" name="Shape 680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Usability Tests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Evaluation</a:t>
            </a:r>
          </a:p>
        </p:txBody>
      </p:sp>
      <p:sp>
        <p:nvSpPr>
          <p:cNvPr id="686" name="Shape 686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Suche</a:t>
            </a:r>
          </a:p>
        </p:txBody>
      </p:sp>
      <p:sp>
        <p:nvSpPr>
          <p:cNvPr id="687" name="Shape 687"/>
          <p:cNvSpPr txBox="1"/>
          <p:nvPr>
            <p:ph idx="2" type="body"/>
          </p:nvPr>
        </p:nvSpPr>
        <p:spPr>
          <a:xfrm>
            <a:off x="107504" y="1364517"/>
            <a:ext cx="8928600" cy="51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de-DE"/>
              <a:t>Pro</a:t>
            </a:r>
          </a:p>
          <a:p>
            <a: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</a:pPr>
            <a:r>
              <a:rPr lang="de-DE"/>
              <a:t>keine Unterscheidung zwischen Groß- und Kleinschreibung bei Freitextsuche</a:t>
            </a:r>
          </a:p>
          <a:p>
            <a: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</a:pPr>
            <a:r>
              <a:rPr lang="de-DE"/>
              <a:t>“Filter zurücksetzen” und “Suche speichern” sind hilfreiche Funktionen</a:t>
            </a: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spcBef>
                <a:spcPts val="400"/>
              </a:spcBef>
              <a:spcAft>
                <a:spcPts val="0"/>
              </a:spcAft>
            </a:pPr>
            <a:r>
              <a:rPr lang="de-DE"/>
              <a:t>Contra</a:t>
            </a:r>
          </a:p>
          <a:p>
            <a:pPr indent="-228600" lvl="1" marL="914400" marR="0" rtl="0" algn="l">
              <a:spcBef>
                <a:spcPts val="400"/>
              </a:spcBef>
              <a:spcAft>
                <a:spcPts val="0"/>
              </a:spcAft>
            </a:pPr>
            <a:r>
              <a:rPr lang="de-DE"/>
              <a:t>Freitextsuche bleibt bestehen bei “Filter zurücksetzen”</a:t>
            </a:r>
          </a:p>
          <a:p>
            <a:pPr indent="-228600" lvl="1" marL="914400" marR="0" rtl="0" algn="l">
              <a:spcBef>
                <a:spcPts val="400"/>
              </a:spcBef>
              <a:spcAft>
                <a:spcPts val="0"/>
              </a:spcAft>
            </a:pPr>
            <a:r>
              <a:rPr lang="de-DE"/>
              <a:t>Inhaltstypensuche auf den ersten Blick nicht intuitiv</a:t>
            </a:r>
          </a:p>
          <a:p>
            <a:pPr indent="0" lvl="0" marL="0" marR="0" rtl="0" algn="l">
              <a:spcBef>
                <a:spcPts val="400"/>
              </a:spcBef>
              <a:buNone/>
            </a:pPr>
            <a:r>
              <a:t/>
            </a:r>
            <a:endParaRPr/>
          </a:p>
          <a:p>
            <a:pPr indent="-228600" lvl="0" marL="457200" marR="0" rtl="0" algn="l">
              <a:spcBef>
                <a:spcPts val="400"/>
              </a:spcBef>
            </a:pPr>
            <a:r>
              <a:rPr lang="de-DE"/>
              <a:t>Vorschläge</a:t>
            </a:r>
          </a:p>
          <a:p>
            <a:pPr indent="-228600" lvl="1" marL="914400" marR="0" rtl="0" algn="l">
              <a:spcBef>
                <a:spcPts val="400"/>
              </a:spcBef>
            </a:pPr>
            <a:r>
              <a:rPr lang="de-DE"/>
              <a:t>Freitextsuche wird auch zurückgesetzt bei “Filter zurücksetzen”</a:t>
            </a:r>
          </a:p>
          <a:p>
            <a:pPr indent="-228600" lvl="1" marL="914400" marR="0" rtl="0" algn="l">
              <a:spcBef>
                <a:spcPts val="400"/>
              </a:spcBef>
            </a:pPr>
            <a:r>
              <a:rPr lang="de-DE"/>
              <a:t>Erfolgsmeldung nach “Filter zurücksetzen”</a:t>
            </a:r>
          </a:p>
          <a:p>
            <a:pPr indent="-228600" lvl="1" marL="914400" marR="0" rtl="0" algn="l">
              <a:spcBef>
                <a:spcPts val="400"/>
              </a:spcBef>
            </a:pPr>
            <a:r>
              <a:rPr lang="de-DE"/>
              <a:t>Filtersymbol bei der Inhaltstypensuche verwenden</a:t>
            </a:r>
          </a:p>
          <a:p>
            <a:pPr indent="-228600" lvl="1" marL="914400" marR="0" rtl="0" algn="l">
              <a:spcBef>
                <a:spcPts val="400"/>
              </a:spcBef>
            </a:pPr>
            <a:r>
              <a:rPr lang="de-DE"/>
              <a:t>Diskettensymbol bei “Suche speichern” verwenden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Evaluation</a:t>
            </a:r>
          </a:p>
        </p:txBody>
      </p:sp>
      <p:sp>
        <p:nvSpPr>
          <p:cNvPr id="693" name="Shape 693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Wissenskarte</a:t>
            </a:r>
          </a:p>
        </p:txBody>
      </p:sp>
      <p:sp>
        <p:nvSpPr>
          <p:cNvPr id="694" name="Shape 694"/>
          <p:cNvSpPr txBox="1"/>
          <p:nvPr>
            <p:ph idx="2" type="body"/>
          </p:nvPr>
        </p:nvSpPr>
        <p:spPr>
          <a:xfrm>
            <a:off x="107504" y="1364517"/>
            <a:ext cx="8928600" cy="51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de-DE"/>
              <a:t>Pro</a:t>
            </a:r>
          </a:p>
          <a:p>
            <a:pPr indent="-228600" lvl="1" marL="914400" rtl="0">
              <a:spcBef>
                <a:spcPts val="400"/>
              </a:spcBef>
            </a:pPr>
            <a:r>
              <a:rPr lang="de-DE"/>
              <a:t>Hochladeprozess des Bildes ist einfach</a:t>
            </a:r>
          </a:p>
          <a:p>
            <a:pPr indent="-228600" lvl="1" marL="914400" rtl="0">
              <a:spcBef>
                <a:spcPts val="400"/>
              </a:spcBef>
            </a:pPr>
            <a:r>
              <a:rPr lang="de-DE"/>
              <a:t>Bildbetitelung verläuft problemlos</a:t>
            </a:r>
          </a:p>
          <a:p>
            <a:pPr indent="-228600" lvl="1" marL="914400" rtl="0">
              <a:spcBef>
                <a:spcPts val="400"/>
              </a:spcBef>
            </a:pPr>
            <a:r>
              <a:rPr lang="de-DE"/>
              <a:t>Verschiebung der Konturen </a:t>
            </a:r>
          </a:p>
          <a:p>
            <a:pPr indent="-228600" lvl="1" marL="914400" rtl="0">
              <a:spcBef>
                <a:spcPts val="400"/>
              </a:spcBef>
            </a:pPr>
            <a:r>
              <a:rPr lang="de-DE"/>
              <a:t>Bewertungs- und Kommentarfunktion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28600" lvl="0" marL="457200" rtl="0">
              <a:spcBef>
                <a:spcPts val="0"/>
              </a:spcBef>
            </a:pPr>
            <a:r>
              <a:rPr lang="de-DE"/>
              <a:t>Contra</a:t>
            </a:r>
          </a:p>
          <a:p>
            <a:pPr indent="-228600" lvl="1" marL="914400" rtl="0">
              <a:spcBef>
                <a:spcPts val="400"/>
              </a:spcBef>
            </a:pPr>
            <a:r>
              <a:rPr lang="de-DE"/>
              <a:t>Änderung der Konturenform nicht erkenntlich</a:t>
            </a:r>
          </a:p>
          <a:p>
            <a:pPr indent="-228600" lvl="1" marL="914400" rtl="0">
              <a:spcBef>
                <a:spcPts val="400"/>
              </a:spcBef>
            </a:pPr>
            <a:r>
              <a:rPr lang="de-DE"/>
              <a:t>Kein Feedback beim Hinterlegen der Suchinhalte</a:t>
            </a:r>
          </a:p>
          <a:p>
            <a:pPr indent="-228600" lvl="1" marL="914400" rtl="0">
              <a:spcBef>
                <a:spcPts val="400"/>
              </a:spcBef>
            </a:pPr>
            <a:r>
              <a:rPr lang="de-DE"/>
              <a:t>Kein “Zurück Button” beim Bearbeiten der Wissenskarte</a:t>
            </a:r>
          </a:p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 sz="1800"/>
          </a:p>
          <a:p>
            <a:pPr indent="-228600" lvl="0" marL="457200" rtl="0">
              <a:spcBef>
                <a:spcPts val="0"/>
              </a:spcBef>
            </a:pPr>
            <a:r>
              <a:rPr lang="de-DE"/>
              <a:t>Vorschläge</a:t>
            </a:r>
          </a:p>
          <a:p>
            <a:pPr indent="-228600" lvl="1" marL="914400" rtl="0">
              <a:spcBef>
                <a:spcPts val="400"/>
              </a:spcBef>
            </a:pPr>
            <a:r>
              <a:rPr lang="de-DE"/>
              <a:t>Einen Button “Suche hinterlegen” entwickeln </a:t>
            </a:r>
          </a:p>
          <a:p>
            <a:pPr indent="-228600" lvl="1" marL="914400" rtl="0">
              <a:spcBef>
                <a:spcPts val="400"/>
              </a:spcBef>
            </a:pPr>
            <a:r>
              <a:rPr lang="de-DE"/>
              <a:t>Erkenntlich machen, dass man die Suche für das Verlinken der Inhalte verwenden soll</a:t>
            </a:r>
          </a:p>
          <a:p>
            <a:pPr indent="-228600" lvl="1" marL="914400" rtl="0">
              <a:spcBef>
                <a:spcPts val="400"/>
              </a:spcBef>
            </a:pPr>
            <a:r>
              <a:rPr lang="de-DE"/>
              <a:t>Einen Button “Wissenskarte kopieren” entwickeln</a:t>
            </a:r>
          </a:p>
          <a:p>
            <a:pPr indent="0" lvl="0" marL="0" rtl="0">
              <a:spcBef>
                <a:spcPts val="400"/>
              </a:spcBef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7300" lvl="0" marL="360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Ausblick 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00" name="Shape 700"/>
          <p:cNvSpPr txBox="1"/>
          <p:nvPr>
            <p:ph idx="1" type="body"/>
          </p:nvPr>
        </p:nvSpPr>
        <p:spPr>
          <a:xfrm>
            <a:off x="107650" y="7500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Entwicklung</a:t>
            </a:r>
          </a:p>
        </p:txBody>
      </p:sp>
      <p:pic>
        <p:nvPicPr>
          <p:cNvPr descr="744px-Opensource.svg.png" id="701" name="Shape 7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762" y="2254087"/>
            <a:ext cx="2628974" cy="3717326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Shape 702"/>
          <p:cNvSpPr txBox="1"/>
          <p:nvPr>
            <p:ph idx="12" type="sldNum"/>
          </p:nvPr>
        </p:nvSpPr>
        <p:spPr>
          <a:xfrm rot="-5400000">
            <a:off x="6486340" y="3818965"/>
            <a:ext cx="513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de-DE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Bildquelle: opensource.org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-82200" y="1631032"/>
            <a:ext cx="3699000" cy="40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66153"/>
              </a:lnSpc>
              <a:spcBef>
                <a:spcPts val="1500"/>
              </a:spcBef>
              <a:spcAft>
                <a:spcPts val="800"/>
              </a:spcAft>
              <a:buClr>
                <a:srgbClr val="444444"/>
              </a:buClr>
              <a:buSzPct val="100000"/>
              <a:buChar char="●"/>
            </a:pPr>
            <a:r>
              <a:rPr b="1" lang="de-DE" sz="1800">
                <a:solidFill>
                  <a:srgbClr val="444444"/>
                </a:solidFill>
              </a:rPr>
              <a:t>Free Redistribution</a:t>
            </a:r>
          </a:p>
          <a:p>
            <a:pPr indent="-342900" lvl="0" marL="457200" rtl="0">
              <a:lnSpc>
                <a:spcPct val="166153"/>
              </a:lnSpc>
              <a:spcBef>
                <a:spcPts val="1500"/>
              </a:spcBef>
              <a:spcAft>
                <a:spcPts val="800"/>
              </a:spcAft>
              <a:buClr>
                <a:srgbClr val="444444"/>
              </a:buClr>
              <a:buSzPct val="100000"/>
              <a:buChar char="●"/>
            </a:pPr>
            <a:r>
              <a:rPr b="1" lang="de-DE" sz="1800">
                <a:solidFill>
                  <a:srgbClr val="444444"/>
                </a:solidFill>
              </a:rPr>
              <a:t>Source Code</a:t>
            </a:r>
          </a:p>
          <a:p>
            <a:pPr indent="-342900" lvl="0" marL="457200" rtl="0">
              <a:lnSpc>
                <a:spcPct val="166153"/>
              </a:lnSpc>
              <a:spcBef>
                <a:spcPts val="1500"/>
              </a:spcBef>
              <a:spcAft>
                <a:spcPts val="800"/>
              </a:spcAft>
              <a:buClr>
                <a:srgbClr val="444444"/>
              </a:buClr>
              <a:buSzPct val="100000"/>
              <a:buChar char="●"/>
            </a:pPr>
            <a:r>
              <a:rPr b="1" lang="de-DE" sz="1800">
                <a:solidFill>
                  <a:srgbClr val="444444"/>
                </a:solidFill>
              </a:rPr>
              <a:t>Derived Works</a:t>
            </a:r>
          </a:p>
          <a:p>
            <a:pPr indent="-342900" lvl="0" marL="457200" rtl="0">
              <a:lnSpc>
                <a:spcPct val="166153"/>
              </a:lnSpc>
              <a:spcBef>
                <a:spcPts val="1500"/>
              </a:spcBef>
              <a:spcAft>
                <a:spcPts val="800"/>
              </a:spcAft>
              <a:buClr>
                <a:srgbClr val="444444"/>
              </a:buClr>
              <a:buSzPct val="100000"/>
              <a:buChar char="●"/>
            </a:pPr>
            <a:r>
              <a:rPr b="1" lang="de-DE" sz="1800">
                <a:solidFill>
                  <a:srgbClr val="444444"/>
                </a:solidFill>
              </a:rPr>
              <a:t>Integrity of The Author's Source </a:t>
            </a:r>
          </a:p>
          <a:p>
            <a:pPr indent="-342900" lvl="0" marL="457200" rtl="0">
              <a:lnSpc>
                <a:spcPct val="166153"/>
              </a:lnSpc>
              <a:spcBef>
                <a:spcPts val="1500"/>
              </a:spcBef>
              <a:spcAft>
                <a:spcPts val="800"/>
              </a:spcAft>
              <a:buClr>
                <a:srgbClr val="444444"/>
              </a:buClr>
              <a:buSzPct val="100000"/>
              <a:buChar char="●"/>
            </a:pPr>
            <a:r>
              <a:rPr b="1" lang="de-DE" sz="1800">
                <a:solidFill>
                  <a:srgbClr val="444444"/>
                </a:solidFill>
              </a:rPr>
              <a:t>No Discrimination Against Persons or Groups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5357000" y="1631025"/>
            <a:ext cx="3607500" cy="46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66153"/>
              </a:lnSpc>
              <a:spcBef>
                <a:spcPts val="1500"/>
              </a:spcBef>
              <a:spcAft>
                <a:spcPts val="800"/>
              </a:spcAft>
              <a:buClr>
                <a:srgbClr val="444444"/>
              </a:buClr>
              <a:buSzPct val="100000"/>
              <a:buChar char="●"/>
            </a:pPr>
            <a:r>
              <a:rPr b="1" lang="de-DE" sz="1800">
                <a:solidFill>
                  <a:srgbClr val="444444"/>
                </a:solidFill>
              </a:rPr>
              <a:t>No Discrimination Against Fields of Endeavor</a:t>
            </a:r>
          </a:p>
          <a:p>
            <a:pPr indent="-342900" lvl="0" marL="457200" rtl="0">
              <a:lnSpc>
                <a:spcPct val="166153"/>
              </a:lnSpc>
              <a:spcBef>
                <a:spcPts val="1500"/>
              </a:spcBef>
              <a:spcAft>
                <a:spcPts val="800"/>
              </a:spcAft>
              <a:buClr>
                <a:srgbClr val="444444"/>
              </a:buClr>
              <a:buSzPct val="100000"/>
              <a:buChar char="●"/>
            </a:pPr>
            <a:r>
              <a:rPr b="1" lang="de-DE" sz="1800">
                <a:solidFill>
                  <a:srgbClr val="444444"/>
                </a:solidFill>
              </a:rPr>
              <a:t>Distribution of License</a:t>
            </a:r>
          </a:p>
          <a:p>
            <a:pPr indent="-342900" lvl="0" marL="457200" rtl="0">
              <a:lnSpc>
                <a:spcPct val="166153"/>
              </a:lnSpc>
              <a:spcBef>
                <a:spcPts val="1500"/>
              </a:spcBef>
              <a:spcAft>
                <a:spcPts val="800"/>
              </a:spcAft>
              <a:buClr>
                <a:srgbClr val="444444"/>
              </a:buClr>
              <a:buSzPct val="100000"/>
              <a:buChar char="●"/>
            </a:pPr>
            <a:r>
              <a:rPr b="1" lang="de-DE" sz="1800">
                <a:solidFill>
                  <a:srgbClr val="444444"/>
                </a:solidFill>
              </a:rPr>
              <a:t>License Must Not Be Specific to a Product</a:t>
            </a:r>
          </a:p>
          <a:p>
            <a:pPr indent="-342900" lvl="0" marL="457200" rtl="0">
              <a:lnSpc>
                <a:spcPct val="166153"/>
              </a:lnSpc>
              <a:spcBef>
                <a:spcPts val="1500"/>
              </a:spcBef>
              <a:spcAft>
                <a:spcPts val="800"/>
              </a:spcAft>
              <a:buClr>
                <a:srgbClr val="444444"/>
              </a:buClr>
              <a:buSzPct val="100000"/>
              <a:buChar char="●"/>
            </a:pPr>
            <a:r>
              <a:rPr b="1" lang="de-DE" sz="1800">
                <a:solidFill>
                  <a:srgbClr val="444444"/>
                </a:solidFill>
              </a:rPr>
              <a:t>License Must Not Restrict Other Software</a:t>
            </a:r>
          </a:p>
          <a:p>
            <a:pPr indent="-342900" lvl="0" marL="457200" rtl="0">
              <a:lnSpc>
                <a:spcPct val="166153"/>
              </a:lnSpc>
              <a:spcBef>
                <a:spcPts val="1500"/>
              </a:spcBef>
              <a:spcAft>
                <a:spcPts val="800"/>
              </a:spcAft>
              <a:buClr>
                <a:srgbClr val="444444"/>
              </a:buClr>
              <a:buSzPct val="100000"/>
              <a:buChar char="●"/>
            </a:pPr>
            <a:r>
              <a:rPr b="1" lang="de-DE" sz="1800">
                <a:solidFill>
                  <a:srgbClr val="444444"/>
                </a:solidFill>
              </a:rPr>
              <a:t>License Must Be Technology-Neutral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107504" y="313990"/>
            <a:ext cx="8208912" cy="378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Virtuelles Team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107950" y="721172"/>
            <a:ext cx="8208465" cy="619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Allgemeine Planung</a:t>
            </a:r>
          </a:p>
        </p:txBody>
      </p:sp>
      <p:pic>
        <p:nvPicPr>
          <p:cNvPr descr="Bildergebnis für whatsapp"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322" y="4659525"/>
            <a:ext cx="1193075" cy="12064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doodle"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350" y="4864350"/>
            <a:ext cx="1789612" cy="11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2045" y="3881825"/>
            <a:ext cx="2540049" cy="7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121" y="1541084"/>
            <a:ext cx="1576524" cy="1576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Shape 96"/>
          <p:cNvGrpSpPr/>
          <p:nvPr/>
        </p:nvGrpSpPr>
        <p:grpSpPr>
          <a:xfrm>
            <a:off x="317075" y="1491375"/>
            <a:ext cx="7769723" cy="1773225"/>
            <a:chOff x="317075" y="1491375"/>
            <a:chExt cx="7769723" cy="1773225"/>
          </a:xfrm>
        </p:grpSpPr>
        <p:grpSp>
          <p:nvGrpSpPr>
            <p:cNvPr id="97" name="Shape 97"/>
            <p:cNvGrpSpPr/>
            <p:nvPr/>
          </p:nvGrpSpPr>
          <p:grpSpPr>
            <a:xfrm>
              <a:off x="2277088" y="1754576"/>
              <a:ext cx="5809709" cy="1065375"/>
              <a:chOff x="2277088" y="1754576"/>
              <a:chExt cx="5809709" cy="1065375"/>
            </a:xfrm>
          </p:grpSpPr>
          <p:pic>
            <p:nvPicPr>
              <p:cNvPr descr="Bildergebnis für skype" id="98" name="Shape 9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744849" y="1754576"/>
                <a:ext cx="2341948" cy="1065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9" name="Shape 99"/>
              <p:cNvCxnSpPr/>
              <p:nvPr/>
            </p:nvCxnSpPr>
            <p:spPr>
              <a:xfrm flipH="1" rot="10800000">
                <a:off x="2277088" y="2313010"/>
                <a:ext cx="3290400" cy="327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</p:grpSp>
        <p:grpSp>
          <p:nvGrpSpPr>
            <p:cNvPr id="100" name="Shape 100"/>
            <p:cNvGrpSpPr/>
            <p:nvPr/>
          </p:nvGrpSpPr>
          <p:grpSpPr>
            <a:xfrm>
              <a:off x="317075" y="1491375"/>
              <a:ext cx="1702800" cy="1773225"/>
              <a:chOff x="317075" y="1491375"/>
              <a:chExt cx="1702800" cy="1773225"/>
            </a:xfrm>
          </p:grpSpPr>
          <p:cxnSp>
            <p:nvCxnSpPr>
              <p:cNvPr id="101" name="Shape 101"/>
              <p:cNvCxnSpPr/>
              <p:nvPr/>
            </p:nvCxnSpPr>
            <p:spPr>
              <a:xfrm>
                <a:off x="352300" y="1491375"/>
                <a:ext cx="1644000" cy="1737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102" name="Shape 102"/>
              <p:cNvCxnSpPr/>
              <p:nvPr/>
            </p:nvCxnSpPr>
            <p:spPr>
              <a:xfrm flipH="1" rot="10800000">
                <a:off x="317075" y="1503000"/>
                <a:ext cx="1702800" cy="1761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</p:grpSp>
      </p:grpSp>
      <p:sp>
        <p:nvSpPr>
          <p:cNvPr id="103" name="Shape 103"/>
          <p:cNvSpPr txBox="1"/>
          <p:nvPr>
            <p:ph idx="12" type="sldNum"/>
          </p:nvPr>
        </p:nvSpPr>
        <p:spPr>
          <a:xfrm rot="-5400000">
            <a:off x="6486340" y="3818965"/>
            <a:ext cx="513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de-DE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Bildquelle: trello.com, doodle.com, whatsapp.com, its.unl.edu, skype.com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Ausblick 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10" name="Shape 710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Suche</a:t>
            </a:r>
          </a:p>
        </p:txBody>
      </p:sp>
      <p:sp>
        <p:nvSpPr>
          <p:cNvPr id="711" name="Shape 711"/>
          <p:cNvSpPr txBox="1"/>
          <p:nvPr>
            <p:ph idx="2" type="body"/>
          </p:nvPr>
        </p:nvSpPr>
        <p:spPr>
          <a:xfrm>
            <a:off x="107500" y="1364531"/>
            <a:ext cx="8928600" cy="4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</a:pPr>
            <a:r>
              <a:rPr lang="de-DE">
                <a:solidFill>
                  <a:srgbClr val="000000"/>
                </a:solidFill>
              </a:rPr>
              <a:t>Anzahl der Suchergebnisse pro Seite bestimmen können</a:t>
            </a: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</a:pPr>
            <a:r>
              <a:rPr lang="de-DE">
                <a:solidFill>
                  <a:srgbClr val="000000"/>
                </a:solidFill>
              </a:rPr>
              <a:t>ein eingespeichertes Forschungsergebnis beanstanden können</a:t>
            </a: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</a:pPr>
            <a:r>
              <a:rPr lang="de-DE">
                <a:solidFill>
                  <a:srgbClr val="000000"/>
                </a:solidFill>
              </a:rPr>
              <a:t>eigenes Forschungsergebnis (Einordnung in den morphologischen Kasten) von einer weiteren Person prüfen lassen</a:t>
            </a:r>
          </a:p>
          <a:p>
            <a:pPr indent="-342900" lvl="0" marL="914400" rtl="0">
              <a:spcBef>
                <a:spcPts val="0"/>
              </a:spcBef>
              <a:buSzPct val="100000"/>
            </a:pPr>
            <a:r>
              <a:rPr lang="de-DE" sz="1800"/>
              <a:t>Review</a:t>
            </a:r>
          </a:p>
          <a:p>
            <a:pPr indent="-342900" lvl="0" marL="914400" rtl="0">
              <a:spcBef>
                <a:spcPts val="0"/>
              </a:spcBef>
              <a:buSzPct val="100000"/>
            </a:pPr>
            <a:r>
              <a:rPr lang="de-DE" sz="1800"/>
              <a:t>Double-Blind-Review</a:t>
            </a: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7300" lvl="0" marL="360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-347300" lvl="0" marL="360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12" name="Shape 7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350" y="3682149"/>
            <a:ext cx="3497475" cy="270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Ausblick 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Wissenskarte</a:t>
            </a:r>
          </a:p>
        </p:txBody>
      </p:sp>
      <p:sp>
        <p:nvSpPr>
          <p:cNvPr id="719" name="Shape 719"/>
          <p:cNvSpPr txBox="1"/>
          <p:nvPr>
            <p:ph idx="2" type="body"/>
          </p:nvPr>
        </p:nvSpPr>
        <p:spPr>
          <a:xfrm>
            <a:off x="107500" y="1364531"/>
            <a:ext cx="8928600" cy="4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</a:pPr>
            <a:r>
              <a:rPr lang="de-DE">
                <a:solidFill>
                  <a:srgbClr val="000000"/>
                </a:solidFill>
              </a:rPr>
              <a:t>WK zum Bearbeiten</a:t>
            </a: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0000"/>
                </a:solidFill>
              </a:rPr>
              <a:t> 	freigeben und andere </a:t>
            </a:r>
          </a:p>
          <a:p>
            <a:pPr indent="45720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0000"/>
                </a:solidFill>
              </a:rPr>
              <a:t>WKs bearbeiten können</a:t>
            </a: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</a:pPr>
            <a:r>
              <a:rPr lang="de-DE">
                <a:solidFill>
                  <a:srgbClr val="000000"/>
                </a:solidFill>
              </a:rPr>
              <a:t>gespeicherte Suche für das Verlinken der Inhalte verwenden </a:t>
            </a: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</a:pPr>
            <a:r>
              <a:rPr lang="de-DE">
                <a:solidFill>
                  <a:srgbClr val="000000"/>
                </a:solidFill>
              </a:rPr>
              <a:t>Suchergebnisse in einem Auswahlkasten anzeigen lassen</a:t>
            </a:r>
          </a:p>
          <a:p>
            <a:pPr indent="-347300" lvl="0" marL="360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-347300" lvl="0" marL="360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20" name="Shape 7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500" y="1461630"/>
            <a:ext cx="4698899" cy="2734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type="title"/>
          </p:nvPr>
        </p:nvSpPr>
        <p:spPr>
          <a:xfrm>
            <a:off x="107504" y="313990"/>
            <a:ext cx="8208912" cy="378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Ausblick</a:t>
            </a:r>
          </a:p>
        </p:txBody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107950" y="721172"/>
            <a:ext cx="8208465" cy="619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Netzwerkanalyse</a:t>
            </a:r>
          </a:p>
        </p:txBody>
      </p:sp>
      <p:sp>
        <p:nvSpPr>
          <p:cNvPr id="727" name="Shape 727"/>
          <p:cNvSpPr txBox="1"/>
          <p:nvPr>
            <p:ph idx="2" type="body"/>
          </p:nvPr>
        </p:nvSpPr>
        <p:spPr>
          <a:xfrm>
            <a:off x="107504" y="1364517"/>
            <a:ext cx="8928600" cy="51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2700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de-DE"/>
              <a:t>Aktueller Stand</a:t>
            </a:r>
          </a:p>
          <a:p>
            <a:pPr lvl="1" rtl="0">
              <a:spcBef>
                <a:spcPts val="400"/>
              </a:spcBef>
            </a:pPr>
            <a:r>
              <a:rPr lang="de-DE"/>
              <a:t>Knoten und Kanten des Netzwerks werden angezeigt</a:t>
            </a:r>
          </a:p>
          <a:p>
            <a:pPr lvl="1" rtl="0">
              <a:spcBef>
                <a:spcPts val="400"/>
              </a:spcBef>
            </a:pPr>
            <a:r>
              <a:rPr lang="de-DE"/>
              <a:t>Kennzahlen werden berechnet und angezeigt</a:t>
            </a: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7300" lvl="0" marL="360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de-DE"/>
              <a:t>Fortsetzen der Entwicklung</a:t>
            </a:r>
          </a:p>
          <a:p>
            <a:pPr lvl="1" marR="0" rtl="0" algn="l">
              <a:spcBef>
                <a:spcPts val="400"/>
              </a:spcBef>
              <a:spcAft>
                <a:spcPts val="0"/>
              </a:spcAft>
            </a:pPr>
            <a:r>
              <a:rPr lang="de-DE"/>
              <a:t>Netzwerkgenerierung mit auswählbaren Knoten</a:t>
            </a:r>
          </a:p>
          <a:p>
            <a:pPr lvl="1" marR="0" rtl="0" algn="l">
              <a:spcBef>
                <a:spcPts val="400"/>
              </a:spcBef>
              <a:spcAft>
                <a:spcPts val="0"/>
              </a:spcAft>
            </a:pPr>
            <a:r>
              <a:rPr lang="de-DE"/>
              <a:t>Daten an Knoten/Kanten anzeigen</a:t>
            </a:r>
          </a:p>
          <a:p>
            <a:pPr lvl="1" marR="0" rtl="0" algn="l">
              <a:spcBef>
                <a:spcPts val="400"/>
              </a:spcBef>
              <a:spcAft>
                <a:spcPts val="0"/>
              </a:spcAft>
            </a:pPr>
            <a:r>
              <a:rPr lang="de-DE"/>
              <a:t>Netzwerkfilter</a:t>
            </a:r>
          </a:p>
          <a:p>
            <a:pPr lvl="1" marR="0" rtl="0" algn="l">
              <a:spcBef>
                <a:spcPts val="400"/>
              </a:spcBef>
              <a:spcAft>
                <a:spcPts val="0"/>
              </a:spcAft>
            </a:pPr>
            <a:r>
              <a:rPr lang="de-DE"/>
              <a:t>Netzwerksuche</a:t>
            </a:r>
          </a:p>
          <a:p>
            <a:pPr lvl="1" marR="0" rtl="0" algn="l">
              <a:spcBef>
                <a:spcPts val="400"/>
              </a:spcBef>
              <a:spcAft>
                <a:spcPts val="0"/>
              </a:spcAft>
            </a:pPr>
            <a:r>
              <a:rPr lang="de-DE"/>
              <a:t>Netzwerkexport</a:t>
            </a:r>
          </a:p>
          <a:p>
            <a:pPr indent="-347300" lvl="0" marL="360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 txBox="1"/>
          <p:nvPr>
            <p:ph type="ctrTitle"/>
          </p:nvPr>
        </p:nvSpPr>
        <p:spPr>
          <a:xfrm>
            <a:off x="395536" y="671218"/>
            <a:ext cx="6495899" cy="190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InDeKo.Navi Atlas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ixelKit_notebook_icon.png" id="734" name="Shape 7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675" y="1207475"/>
            <a:ext cx="4830924" cy="5286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DeKo.Navi  Integratives Demografiesensibles Kompetenzmanagement . Navi_2017-04-20_15-53-12.png" id="735" name="Shape 7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9850" y="2377974"/>
            <a:ext cx="3932576" cy="25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Shape 736"/>
          <p:cNvSpPr txBox="1"/>
          <p:nvPr>
            <p:ph idx="1" type="subTitle"/>
          </p:nvPr>
        </p:nvSpPr>
        <p:spPr>
          <a:xfrm>
            <a:off x="395525" y="2263925"/>
            <a:ext cx="6432000" cy="171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 sz="1400"/>
              <a:t>Unser Atlas-Server (nur aus dem Uni-Netzwerk):</a:t>
            </a:r>
          </a:p>
          <a:p>
            <a:pPr lvl="0" rtl="0">
              <a:spcBef>
                <a:spcPts val="0"/>
              </a:spcBef>
              <a:buNone/>
            </a:pPr>
            <a:r>
              <a:rPr lang="de-DE" sz="1400" u="sng">
                <a:solidFill>
                  <a:schemeClr val="hlink"/>
                </a:solidFill>
                <a:hlinkClick r:id="rId5"/>
              </a:rPr>
              <a:t>http://147.172.96.42/wissenskarte/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de-DE" sz="1400"/>
              <a:t>Juliens x.Navi Showcase-Server:</a:t>
            </a:r>
          </a:p>
          <a:p>
            <a:pPr lvl="0">
              <a:spcBef>
                <a:spcPts val="0"/>
              </a:spcBef>
              <a:buNone/>
            </a:pPr>
            <a:r>
              <a:rPr lang="de-DE" sz="1400" u="sng">
                <a:solidFill>
                  <a:schemeClr val="hlink"/>
                </a:solidFill>
                <a:hlinkClick r:id="rId6"/>
              </a:rPr>
              <a:t>http://147.172.96.36/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737" name="Shape 737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de-DE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Bildquelle: iconfinder.com</a:t>
            </a:r>
          </a:p>
        </p:txBody>
      </p:sp>
      <p:sp>
        <p:nvSpPr>
          <p:cNvPr id="738" name="Shape 738"/>
          <p:cNvSpPr txBox="1"/>
          <p:nvPr>
            <p:ph idx="12" type="sldNum"/>
          </p:nvPr>
        </p:nvSpPr>
        <p:spPr>
          <a:xfrm rot="-5400000">
            <a:off x="6955550" y="3349700"/>
            <a:ext cx="41988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de-DE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Bildquelle: iconfinder.com</a:t>
            </a:r>
            <a:r>
              <a:rPr lang="de-DE" sz="600"/>
              <a:t>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5" name="Shape 745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6" name="Shape 746"/>
          <p:cNvSpPr txBox="1"/>
          <p:nvPr>
            <p:ph idx="2" type="body"/>
          </p:nvPr>
        </p:nvSpPr>
        <p:spPr>
          <a:xfrm>
            <a:off x="107504" y="1364517"/>
            <a:ext cx="8928600" cy="51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00" y="1369245"/>
            <a:ext cx="8928601" cy="383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5" name="Shape 755"/>
          <p:cNvSpPr txBox="1"/>
          <p:nvPr>
            <p:ph idx="2" type="body"/>
          </p:nvPr>
        </p:nvSpPr>
        <p:spPr>
          <a:xfrm>
            <a:off x="107504" y="1364517"/>
            <a:ext cx="8928600" cy="51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56" name="Shape 7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00" y="1369249"/>
            <a:ext cx="8928599" cy="3656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Virtuelles Team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Verteiltes Arbeiten Entwicklung (1)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3075"/>
            <a:ext cx="3957698" cy="296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750" y="3865900"/>
            <a:ext cx="4179424" cy="278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Shape 112"/>
          <p:cNvGrpSpPr/>
          <p:nvPr/>
        </p:nvGrpSpPr>
        <p:grpSpPr>
          <a:xfrm>
            <a:off x="1784950" y="2496646"/>
            <a:ext cx="4521125" cy="3433375"/>
            <a:chOff x="1784950" y="2496646"/>
            <a:chExt cx="4521125" cy="3433375"/>
          </a:xfrm>
        </p:grpSpPr>
        <p:sp>
          <p:nvSpPr>
            <p:cNvPr id="113" name="Shape 113"/>
            <p:cNvSpPr/>
            <p:nvPr/>
          </p:nvSpPr>
          <p:spPr>
            <a:xfrm>
              <a:off x="1870443" y="2496646"/>
              <a:ext cx="4329875" cy="3433375"/>
            </a:xfrm>
            <a:custGeom>
              <a:pathLst>
                <a:path extrusionOk="0" h="137335" w="173195">
                  <a:moveTo>
                    <a:pt x="1278" y="79569"/>
                  </a:moveTo>
                  <a:cubicBezTo>
                    <a:pt x="777" y="87069"/>
                    <a:pt x="-933" y="94803"/>
                    <a:pt x="808" y="102116"/>
                  </a:cubicBezTo>
                  <a:cubicBezTo>
                    <a:pt x="4130" y="116066"/>
                    <a:pt x="23194" y="123079"/>
                    <a:pt x="37447" y="124663"/>
                  </a:cubicBezTo>
                  <a:cubicBezTo>
                    <a:pt x="41337" y="125095"/>
                    <a:pt x="46004" y="126937"/>
                    <a:pt x="49190" y="124663"/>
                  </a:cubicBezTo>
                  <a:cubicBezTo>
                    <a:pt x="51940" y="122698"/>
                    <a:pt x="51843" y="118165"/>
                    <a:pt x="51538" y="114799"/>
                  </a:cubicBezTo>
                  <a:cubicBezTo>
                    <a:pt x="51365" y="112901"/>
                    <a:pt x="49074" y="110304"/>
                    <a:pt x="50599" y="109162"/>
                  </a:cubicBezTo>
                  <a:cubicBezTo>
                    <a:pt x="51857" y="108218"/>
                    <a:pt x="53792" y="109169"/>
                    <a:pt x="55296" y="109632"/>
                  </a:cubicBezTo>
                  <a:cubicBezTo>
                    <a:pt x="60905" y="111358"/>
                    <a:pt x="65667" y="116450"/>
                    <a:pt x="67979" y="121845"/>
                  </a:cubicBezTo>
                  <a:cubicBezTo>
                    <a:pt x="70243" y="127128"/>
                    <a:pt x="71408" y="139667"/>
                    <a:pt x="76434" y="136876"/>
                  </a:cubicBezTo>
                  <a:cubicBezTo>
                    <a:pt x="84216" y="132552"/>
                    <a:pt x="82656" y="120084"/>
                    <a:pt x="87237" y="112450"/>
                  </a:cubicBezTo>
                  <a:cubicBezTo>
                    <a:pt x="99729" y="91628"/>
                    <a:pt x="110848" y="68519"/>
                    <a:pt x="113072" y="44340"/>
                  </a:cubicBezTo>
                  <a:cubicBezTo>
                    <a:pt x="114349" y="30446"/>
                    <a:pt x="108678" y="11623"/>
                    <a:pt x="119649" y="3004"/>
                  </a:cubicBezTo>
                  <a:cubicBezTo>
                    <a:pt x="129626" y="-4835"/>
                    <a:pt x="147314" y="4365"/>
                    <a:pt x="156287" y="13338"/>
                  </a:cubicBezTo>
                  <a:cubicBezTo>
                    <a:pt x="163818" y="20869"/>
                    <a:pt x="165700" y="32487"/>
                    <a:pt x="169440" y="42461"/>
                  </a:cubicBezTo>
                  <a:cubicBezTo>
                    <a:pt x="170799" y="46087"/>
                    <a:pt x="174998" y="50996"/>
                    <a:pt x="172258" y="53734"/>
                  </a:cubicBezTo>
                  <a:cubicBezTo>
                    <a:pt x="170839" y="55150"/>
                    <a:pt x="169565" y="49977"/>
                    <a:pt x="167561" y="49977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114" name="Shape 114"/>
            <p:cNvSpPr/>
            <p:nvPr/>
          </p:nvSpPr>
          <p:spPr>
            <a:xfrm>
              <a:off x="6106450" y="3722575"/>
              <a:ext cx="199625" cy="134150"/>
            </a:xfrm>
            <a:custGeom>
              <a:pathLst>
                <a:path extrusionOk="0" h="5366" w="7985">
                  <a:moveTo>
                    <a:pt x="0" y="1879"/>
                  </a:moveTo>
                  <a:cubicBezTo>
                    <a:pt x="1262" y="3141"/>
                    <a:pt x="2630" y="5964"/>
                    <a:pt x="4227" y="5167"/>
                  </a:cubicBezTo>
                  <a:cubicBezTo>
                    <a:pt x="6132" y="4214"/>
                    <a:pt x="6080" y="952"/>
                    <a:pt x="7985" y="0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115" name="Shape 115"/>
            <p:cNvSpPr/>
            <p:nvPr/>
          </p:nvSpPr>
          <p:spPr>
            <a:xfrm>
              <a:off x="1784950" y="4473018"/>
              <a:ext cx="246625" cy="165525"/>
            </a:xfrm>
            <a:custGeom>
              <a:pathLst>
                <a:path extrusionOk="0" h="6621" w="9865">
                  <a:moveTo>
                    <a:pt x="0" y="5681"/>
                  </a:moveTo>
                  <a:cubicBezTo>
                    <a:pt x="1666" y="3599"/>
                    <a:pt x="4221" y="-1371"/>
                    <a:pt x="6107" y="514"/>
                  </a:cubicBezTo>
                  <a:cubicBezTo>
                    <a:pt x="7797" y="2204"/>
                    <a:pt x="7727" y="5552"/>
                    <a:pt x="9865" y="6621"/>
                  </a:cubicBezTo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107504" y="313990"/>
            <a:ext cx="8208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Virtuelles Team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107950" y="721172"/>
            <a:ext cx="820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Verteiltes Arbeiten Entwicklung (2)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00" y="3357200"/>
            <a:ext cx="128587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6495" y="3677500"/>
            <a:ext cx="2540049" cy="7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4487" y="5161550"/>
            <a:ext cx="116205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611" y="5008097"/>
            <a:ext cx="2609312" cy="131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>
            <p:ph idx="12" type="sldNum"/>
          </p:nvPr>
        </p:nvSpPr>
        <p:spPr>
          <a:xfrm rot="-5400000">
            <a:off x="6486340" y="3818965"/>
            <a:ext cx="51372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de-DE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Bildquelle: planitpoker.com, trello.com, teamviewer.com, github.com, overleaf.com, c9.io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237" y="1712700"/>
            <a:ext cx="944624" cy="944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Shape 128"/>
          <p:cNvGrpSpPr/>
          <p:nvPr/>
        </p:nvGrpSpPr>
        <p:grpSpPr>
          <a:xfrm>
            <a:off x="1779862" y="1691798"/>
            <a:ext cx="2617123" cy="986474"/>
            <a:chOff x="1779862" y="1691798"/>
            <a:chExt cx="2617123" cy="986474"/>
          </a:xfrm>
        </p:grpSpPr>
        <p:pic>
          <p:nvPicPr>
            <p:cNvPr id="129" name="Shape 1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410510" y="1691798"/>
              <a:ext cx="986474" cy="9864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0" name="Shape 130"/>
            <p:cNvCxnSpPr>
              <a:stCxn id="127" idx="3"/>
              <a:endCxn id="129" idx="1"/>
            </p:cNvCxnSpPr>
            <p:nvPr/>
          </p:nvCxnSpPr>
          <p:spPr>
            <a:xfrm>
              <a:off x="1779862" y="2185012"/>
              <a:ext cx="1630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131" name="Shape 131"/>
          <p:cNvGrpSpPr/>
          <p:nvPr/>
        </p:nvGrpSpPr>
        <p:grpSpPr>
          <a:xfrm>
            <a:off x="4396985" y="1613537"/>
            <a:ext cx="2855239" cy="1143000"/>
            <a:chOff x="4396985" y="1613537"/>
            <a:chExt cx="2855239" cy="1143000"/>
          </a:xfrm>
        </p:grpSpPr>
        <p:pic>
          <p:nvPicPr>
            <p:cNvPr id="132" name="Shape 13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109225" y="1613537"/>
              <a:ext cx="1143000" cy="1143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3" name="Shape 133"/>
            <p:cNvCxnSpPr>
              <a:stCxn id="129" idx="3"/>
              <a:endCxn id="132" idx="1"/>
            </p:cNvCxnSpPr>
            <p:nvPr/>
          </p:nvCxnSpPr>
          <p:spPr>
            <a:xfrm>
              <a:off x="4396985" y="2185035"/>
              <a:ext cx="17121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134" name="Shape 134"/>
          <p:cNvGrpSpPr/>
          <p:nvPr/>
        </p:nvGrpSpPr>
        <p:grpSpPr>
          <a:xfrm>
            <a:off x="810275" y="1639012"/>
            <a:ext cx="3586700" cy="1097037"/>
            <a:chOff x="810275" y="1639012"/>
            <a:chExt cx="3586700" cy="1097037"/>
          </a:xfrm>
        </p:grpSpPr>
        <p:grpSp>
          <p:nvGrpSpPr>
            <p:cNvPr id="135" name="Shape 135"/>
            <p:cNvGrpSpPr/>
            <p:nvPr/>
          </p:nvGrpSpPr>
          <p:grpSpPr>
            <a:xfrm>
              <a:off x="810275" y="1644050"/>
              <a:ext cx="1056900" cy="1092000"/>
              <a:chOff x="810275" y="1644050"/>
              <a:chExt cx="1056900" cy="1092000"/>
            </a:xfrm>
          </p:grpSpPr>
          <p:cxnSp>
            <p:nvCxnSpPr>
              <p:cNvPr id="136" name="Shape 136"/>
              <p:cNvCxnSpPr/>
              <p:nvPr/>
            </p:nvCxnSpPr>
            <p:spPr>
              <a:xfrm>
                <a:off x="810275" y="1644050"/>
                <a:ext cx="1056900" cy="1092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137" name="Shape 137"/>
              <p:cNvCxnSpPr/>
              <p:nvPr/>
            </p:nvCxnSpPr>
            <p:spPr>
              <a:xfrm flipH="1" rot="10800000">
                <a:off x="904225" y="1749700"/>
                <a:ext cx="880800" cy="8925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</p:grpSp>
        <p:grpSp>
          <p:nvGrpSpPr>
            <p:cNvPr id="138" name="Shape 138"/>
            <p:cNvGrpSpPr/>
            <p:nvPr/>
          </p:nvGrpSpPr>
          <p:grpSpPr>
            <a:xfrm>
              <a:off x="3340075" y="1639012"/>
              <a:ext cx="1056900" cy="1092000"/>
              <a:chOff x="810275" y="1644050"/>
              <a:chExt cx="1056900" cy="1092000"/>
            </a:xfrm>
          </p:grpSpPr>
          <p:cxnSp>
            <p:nvCxnSpPr>
              <p:cNvPr id="139" name="Shape 139"/>
              <p:cNvCxnSpPr/>
              <p:nvPr/>
            </p:nvCxnSpPr>
            <p:spPr>
              <a:xfrm>
                <a:off x="810275" y="1644050"/>
                <a:ext cx="1056900" cy="1092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140" name="Shape 140"/>
              <p:cNvCxnSpPr/>
              <p:nvPr/>
            </p:nvCxnSpPr>
            <p:spPr>
              <a:xfrm flipH="1" rot="10800000">
                <a:off x="904225" y="1749700"/>
                <a:ext cx="880800" cy="8925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lienMaster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